
<file path=[Content_Types].xml><?xml version="1.0" encoding="utf-8"?>
<Types xmlns="http://schemas.openxmlformats.org/package/2006/content-types">
  <Override PartName="/ppt/slides/slide29.xml" ContentType="application/vnd.openxmlformats-officedocument.presentationml.slide+xml"/>
  <Override PartName="/ppt/slides/slide47.xml" ContentType="application/vnd.openxmlformats-officedocument.presentationml.slide+xml"/>
  <Override PartName="/ppt/slides/slide58.xml" ContentType="application/vnd.openxmlformats-officedocument.presentationml.slide+xml"/>
  <Override PartName="/ppt/slides/slide76.xml" ContentType="application/vnd.openxmlformats-officedocument.presentationml.slide+xml"/>
  <Override PartName="/ppt/notesSlides/notesSlide2.xml" ContentType="application/vnd.openxmlformats-officedocument.presentationml.notesSlide+xml"/>
  <Override PartName="/ppt/notesSlides/notesSlide78.xml" ContentType="application/vnd.openxmlformats-officedocument.presentationml.notesSlide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36.xml" ContentType="application/vnd.openxmlformats-officedocument.presentationml.slide+xml"/>
  <Override PartName="/ppt/slides/slide54.xml" ContentType="application/vnd.openxmlformats-officedocument.presentationml.slide+xml"/>
  <Override PartName="/ppt/slides/slide65.xml" ContentType="application/vnd.openxmlformats-officedocument.presentationml.slide+xml"/>
  <Override PartName="/ppt/slideLayouts/slideLayout6.xml" ContentType="application/vnd.openxmlformats-officedocument.presentationml.slideLayout+xml"/>
  <Override PartName="/ppt/notesSlides/notesSlide3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67.xml" ContentType="application/vnd.openxmlformats-officedocument.presentationml.notesSlide+xml"/>
  <Override PartName="/ppt/slides/slide25.xml" ContentType="application/vnd.openxmlformats-officedocument.presentationml.slide+xml"/>
  <Override PartName="/ppt/slides/slide43.xml" ContentType="application/vnd.openxmlformats-officedocument.presentationml.slide+xml"/>
  <Override PartName="/ppt/slides/slide7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notesSlides/notesSlide27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74.xml" ContentType="application/vnd.openxmlformats-officedocument.presentationml.notesSlide+xml"/>
  <Default Extension="xml" ContentType="application/xml"/>
  <Override PartName="/ppt/slides/slide14.xml" ContentType="application/vnd.openxmlformats-officedocument.presentationml.slide+xml"/>
  <Override PartName="/ppt/slides/slide32.xml" ContentType="application/vnd.openxmlformats-officedocument.presentationml.slide+xml"/>
  <Override PartName="/ppt/slides/slide50.xml" ContentType="application/vnd.openxmlformats-officedocument.presentationml.slide+xml"/>
  <Override PartName="/ppt/slides/slide61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3.xml" ContentType="application/vnd.openxmlformats-officedocument.presentationml.slideLayout+xml"/>
  <Override PartName="/ppt/notesSlides/notesSlide16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63.xml" ContentType="application/vnd.openxmlformats-officedocument.presentationml.notesSlide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notesSlides/notesSlide23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70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7.xml" ContentType="application/vnd.openxmlformats-officedocument.presentationml.notesSlide+xml"/>
  <Override PartName="/ppt/slides/slide9.xml" ContentType="application/vnd.openxmlformats-officedocument.presentationml.slide+xml"/>
  <Override PartName="/ppt/slides/slide59.xml" ContentType="application/vnd.openxmlformats-officedocument.presentationml.slide+xml"/>
  <Override PartName="/ppt/slides/slide77.xml" ContentType="application/vnd.openxmlformats-officedocument.presentationml.slide+xml"/>
  <Override PartName="/ppt/viewProps.xml" ContentType="application/vnd.openxmlformats-officedocument.presentationml.viewProp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48.xml" ContentType="application/vnd.openxmlformats-officedocument.presentationml.slide+xml"/>
  <Override PartName="/ppt/slides/slide66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3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79.xml" ContentType="application/vnd.openxmlformats-officedocument.presentationml.notes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55.xml" ContentType="application/vnd.openxmlformats-officedocument.presentationml.slide+xml"/>
  <Override PartName="/ppt/slides/slide73.xml" ContentType="application/vnd.openxmlformats-officedocument.presentationml.slide+xml"/>
  <Override PartName="/ppt/presProps.xml" ContentType="application/vnd.openxmlformats-officedocument.presentationml.presProps+xml"/>
  <Override PartName="/ppt/theme/theme2.xml" ContentType="application/vnd.openxmlformats-officedocument.theme+xml"/>
  <Override PartName="/ppt/notesSlides/notesSlide39.xml" ContentType="application/vnd.openxmlformats-officedocument.presentationml.notesSlide+xml"/>
  <Override PartName="/ppt/notesSlides/notesSlide57.xml" ContentType="application/vnd.openxmlformats-officedocument.presentationml.notesSlid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33.xml" ContentType="application/vnd.openxmlformats-officedocument.presentationml.slide+xml"/>
  <Override PartName="/ppt/slides/slide44.xml" ContentType="application/vnd.openxmlformats-officedocument.presentationml.slide+xml"/>
  <Override PartName="/ppt/slides/slide62.xml" ContentType="application/vnd.openxmlformats-officedocument.presentationml.slide+xml"/>
  <Override PartName="/ppt/slideLayouts/slideLayout3.xml" ContentType="application/vnd.openxmlformats-officedocument.presentationml.slideLayout+xml"/>
  <Override PartName="/ppt/notesSlides/notesSlide1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75.xml" ContentType="application/vnd.openxmlformats-officedocument.presentationml.notesSlide+xml"/>
  <Override PartName="/ppt/presentation.xml" ContentType="application/vnd.openxmlformats-officedocument.presentationml.presentation.main+xml"/>
  <Override PartName="/ppt/slides/slide22.xml" ContentType="application/vnd.openxmlformats-officedocument.presentationml.slide+xml"/>
  <Override PartName="/ppt/slides/slide51.xml" ContentType="application/vnd.openxmlformats-officedocument.presentationml.slide+xml"/>
  <Override PartName="/ppt/slideLayouts/slideLayout14.xml" ContentType="application/vnd.openxmlformats-officedocument.presentationml.slideLayout+xml"/>
  <Override PartName="/ppt/notesSlides/notesSlide2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71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40.xml" ContentType="application/vnd.openxmlformats-officedocument.presentationml.slide+xml"/>
  <Override PartName="/ppt/notesSlides/notesSlide13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60.xml" ContentType="application/vnd.openxmlformats-officedocument.presentationml.notesSlide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31.xml" ContentType="application/vnd.openxmlformats-officedocument.presentationml.notesSlide+xml"/>
  <Override PartName="/ppt/slides/slide49.xml" ContentType="application/vnd.openxmlformats-officedocument.presentationml.slide+xml"/>
  <Override PartName="/ppt/slides/slide78.xml" ContentType="application/vnd.openxmlformats-officedocument.presentationml.slide+xml"/>
  <Override PartName="/ppt/handoutMasters/handoutMaster1.xml" ContentType="application/vnd.openxmlformats-officedocument.presentationml.handoutMaster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slides/slide56.xml" ContentType="application/vnd.openxmlformats-officedocument.presentationml.slide+xml"/>
  <Override PartName="/ppt/slides/slide67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69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s/slide45.xml" ContentType="application/vnd.openxmlformats-officedocument.presentationml.slide+xml"/>
  <Override PartName="/ppt/slides/slide74.xml" ContentType="application/vnd.openxmlformats-officedocument.presentationml.slide+xml"/>
  <Override PartName="/ppt/slideLayouts/slideLayout4.xml" ContentType="application/vnd.openxmlformats-officedocument.presentationml.slideLayout+xml"/>
  <Override PartName="/ppt/theme/theme3.xml" ContentType="application/vnd.openxmlformats-officedocument.theme+xml"/>
  <Override PartName="/ppt/notesSlides/notesSlide29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76.xml" ContentType="application/vnd.openxmlformats-officedocument.presentationml.notesSlid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34.xml" ContentType="application/vnd.openxmlformats-officedocument.presentationml.slide+xml"/>
  <Override PartName="/ppt/slides/slide52.xml" ContentType="application/vnd.openxmlformats-officedocument.presentationml.slide+xml"/>
  <Override PartName="/ppt/slides/slide63.xml" ContentType="application/vnd.openxmlformats-officedocument.presentationml.slide+xml"/>
  <Override PartName="/ppt/notesSlides/notesSlide18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65.xml" ContentType="application/vnd.openxmlformats-officedocument.presentationml.notesSlide+xml"/>
  <Default Extension="rels" ContentType="application/vnd.openxmlformats-package.relationships+xml"/>
  <Override PartName="/ppt/slides/slide23.xml" ContentType="application/vnd.openxmlformats-officedocument.presentationml.slide+xml"/>
  <Override PartName="/ppt/slides/slide41.xml" ContentType="application/vnd.openxmlformats-officedocument.presentationml.slide+xml"/>
  <Override PartName="/ppt/slides/slide70.xml" ContentType="application/vnd.openxmlformats-officedocument.presentationml.slide+xml"/>
  <Override PartName="/ppt/notesSlides/notesSlide25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72.xml" ContentType="application/vnd.openxmlformats-officedocument.presentationml.notesSlide+xml"/>
  <Override PartName="/ppt/slides/slide12.xml" ContentType="application/vnd.openxmlformats-officedocument.presentationml.slide+xml"/>
  <Override PartName="/ppt/slides/slide30.xml" ContentType="application/vnd.openxmlformats-officedocument.presentationml.slide+xml"/>
  <Override PartName="/ppt/slideLayouts/slideLayout11.xml" ContentType="application/vnd.openxmlformats-officedocument.presentationml.slideLayout+xml"/>
  <Override PartName="/ppt/notesSlides/notesSlide14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50.xml" ContentType="application/vnd.openxmlformats-officedocument.presentationml.notesSlide+xml"/>
  <Override PartName="/ppt/slides/slide79.xml" ContentType="application/vnd.openxmlformats-officedocument.presentationml.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68.xml" ContentType="application/vnd.openxmlformats-officedocument.presentationml.slide+xml"/>
  <Override PartName="/ppt/slideLayouts/slideLayout9.xml" ContentType="application/vnd.openxmlformats-officedocument.presentationml.slideLayout+xml"/>
  <Override PartName="/ppt/notesSlides/notesSlide5.xml" ContentType="application/vnd.openxmlformats-officedocument.presentationml.notes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57.xml" ContentType="application/vnd.openxmlformats-officedocument.presentationml.slide+xml"/>
  <Override PartName="/ppt/slides/slide75.xml" ContentType="application/vnd.openxmlformats-officedocument.presentationml.slide+xml"/>
  <Override PartName="/ppt/notesSlides/notesSlide1.xml" ContentType="application/vnd.openxmlformats-officedocument.presentationml.notesSlide+xml"/>
  <Override PartName="/ppt/notesSlides/notesSlide59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46.xml" ContentType="application/vnd.openxmlformats-officedocument.presentationml.slide+xml"/>
  <Override PartName="/ppt/slides/slide64.xml" ContentType="application/vnd.openxmlformats-officedocument.presentationml.slide+xml"/>
  <Override PartName="/ppt/slideLayouts/slideLayout5.xml" ContentType="application/vnd.openxmlformats-officedocument.presentationml.slideLayout+xml"/>
  <Override PartName="/ppt/notesSlides/notesSlide19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77.xml" ContentType="application/vnd.openxmlformats-officedocument.presentationml.notesSlide+xml"/>
  <Override PartName="/ppt/slides/slide24.xml" ContentType="application/vnd.openxmlformats-officedocument.presentationml.slide+xml"/>
  <Override PartName="/ppt/slides/slide35.xml" ContentType="application/vnd.openxmlformats-officedocument.presentationml.slide+xml"/>
  <Override PartName="/ppt/slides/slide53.xml" ContentType="application/vnd.openxmlformats-officedocument.presentationml.slide+xml"/>
  <Override PartName="/ppt/slides/slide71.xml" ContentType="application/vnd.openxmlformats-officedocument.presentationml.slide+xml"/>
  <Default Extension="jpeg" ContentType="image/jpeg"/>
  <Override PartName="/ppt/notesSlides/notesSlide37.xml" ContentType="application/vnd.openxmlformats-officedocument.presentationml.notesSlide+xml"/>
  <Override PartName="/ppt/notesSlides/notesSlide55.xml" ContentType="application/vnd.openxmlformats-officedocument.presentationml.notesSlide+xml"/>
  <Override PartName="/ppt/slides/slide13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60.xml" ContentType="application/vnd.openxmlformats-officedocument.presentationml.slide+xml"/>
  <Override PartName="/ppt/slideLayouts/slideLayout1.xml" ContentType="application/vnd.openxmlformats-officedocument.presentationml.slideLayout+xml"/>
  <Override PartName="/ppt/notesSlides/notesSlide1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73.xml" ContentType="application/vnd.openxmlformats-officedocument.presentationml.notesSlide+xml"/>
  <Override PartName="/ppt/slides/slide20.xml" ContentType="application/vnd.openxmlformats-officedocument.presentationml.slide+xml"/>
  <Override PartName="/ppt/slideLayouts/slideLayout12.xml" ContentType="application/vnd.openxmlformats-officedocument.presentationml.slideLayout+xml"/>
  <Override PartName="/ppt/notesSlides/notesSlide2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6.xml" ContentType="application/vnd.openxmlformats-officedocument.presentationml.notesSlide+xml"/>
  <Override PartName="/ppt/slides/slide8.xml" ContentType="application/vnd.openxmlformats-officedocument.presentationml.slide+xml"/>
  <Override PartName="/ppt/slides/slide69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81"/>
  </p:notesMasterIdLst>
  <p:handoutMasterIdLst>
    <p:handoutMasterId r:id="rId82"/>
  </p:handoutMasterIdLst>
  <p:sldIdLst>
    <p:sldId id="416" r:id="rId2"/>
    <p:sldId id="419" r:id="rId3"/>
    <p:sldId id="427" r:id="rId4"/>
    <p:sldId id="420" r:id="rId5"/>
    <p:sldId id="494" r:id="rId6"/>
    <p:sldId id="495" r:id="rId7"/>
    <p:sldId id="557" r:id="rId8"/>
    <p:sldId id="496" r:id="rId9"/>
    <p:sldId id="463" r:id="rId10"/>
    <p:sldId id="584" r:id="rId11"/>
    <p:sldId id="497" r:id="rId12"/>
    <p:sldId id="498" r:id="rId13"/>
    <p:sldId id="499" r:id="rId14"/>
    <p:sldId id="501" r:id="rId15"/>
    <p:sldId id="555" r:id="rId16"/>
    <p:sldId id="504" r:id="rId17"/>
    <p:sldId id="505" r:id="rId18"/>
    <p:sldId id="506" r:id="rId19"/>
    <p:sldId id="507" r:id="rId20"/>
    <p:sldId id="508" r:id="rId21"/>
    <p:sldId id="509" r:id="rId22"/>
    <p:sldId id="510" r:id="rId23"/>
    <p:sldId id="511" r:id="rId24"/>
    <p:sldId id="512" r:id="rId25"/>
    <p:sldId id="513" r:id="rId26"/>
    <p:sldId id="514" r:id="rId27"/>
    <p:sldId id="515" r:id="rId28"/>
    <p:sldId id="516" r:id="rId29"/>
    <p:sldId id="517" r:id="rId30"/>
    <p:sldId id="519" r:id="rId31"/>
    <p:sldId id="522" r:id="rId32"/>
    <p:sldId id="585" r:id="rId33"/>
    <p:sldId id="586" r:id="rId34"/>
    <p:sldId id="587" r:id="rId35"/>
    <p:sldId id="520" r:id="rId36"/>
    <p:sldId id="521" r:id="rId37"/>
    <p:sldId id="566" r:id="rId38"/>
    <p:sldId id="567" r:id="rId39"/>
    <p:sldId id="568" r:id="rId40"/>
    <p:sldId id="569" r:id="rId41"/>
    <p:sldId id="570" r:id="rId42"/>
    <p:sldId id="573" r:id="rId43"/>
    <p:sldId id="564" r:id="rId44"/>
    <p:sldId id="565" r:id="rId45"/>
    <p:sldId id="525" r:id="rId46"/>
    <p:sldId id="526" r:id="rId47"/>
    <p:sldId id="559" r:id="rId48"/>
    <p:sldId id="582" r:id="rId49"/>
    <p:sldId id="561" r:id="rId50"/>
    <p:sldId id="571" r:id="rId51"/>
    <p:sldId id="572" r:id="rId52"/>
    <p:sldId id="562" r:id="rId53"/>
    <p:sldId id="528" r:id="rId54"/>
    <p:sldId id="529" r:id="rId55"/>
    <p:sldId id="530" r:id="rId56"/>
    <p:sldId id="532" r:id="rId57"/>
    <p:sldId id="531" r:id="rId58"/>
    <p:sldId id="533" r:id="rId59"/>
    <p:sldId id="534" r:id="rId60"/>
    <p:sldId id="535" r:id="rId61"/>
    <p:sldId id="536" r:id="rId62"/>
    <p:sldId id="574" r:id="rId63"/>
    <p:sldId id="575" r:id="rId64"/>
    <p:sldId id="577" r:id="rId65"/>
    <p:sldId id="576" r:id="rId66"/>
    <p:sldId id="537" r:id="rId67"/>
    <p:sldId id="551" r:id="rId68"/>
    <p:sldId id="552" r:id="rId69"/>
    <p:sldId id="548" r:id="rId70"/>
    <p:sldId id="549" r:id="rId71"/>
    <p:sldId id="550" r:id="rId72"/>
    <p:sldId id="553" r:id="rId73"/>
    <p:sldId id="543" r:id="rId74"/>
    <p:sldId id="545" r:id="rId75"/>
    <p:sldId id="578" r:id="rId76"/>
    <p:sldId id="579" r:id="rId77"/>
    <p:sldId id="538" r:id="rId78"/>
    <p:sldId id="580" r:id="rId79"/>
    <p:sldId id="581" r:id="rId80"/>
  </p:sldIdLst>
  <p:sldSz cx="9144000" cy="6858000" type="screen4x3"/>
  <p:notesSz cx="6669088" cy="9928225"/>
  <p:defaultTextStyle>
    <a:defPPr>
      <a:defRPr lang="nl-NL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4835" autoAdjust="0"/>
    <p:restoredTop sz="92718" autoAdjust="0"/>
  </p:normalViewPr>
  <p:slideViewPr>
    <p:cSldViewPr>
      <p:cViewPr varScale="1">
        <p:scale>
          <a:sx n="98" d="100"/>
          <a:sy n="98" d="100"/>
        </p:scale>
        <p:origin x="-30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slide" Target="slides/slide75.xml"/><Relationship Id="rId84" Type="http://schemas.openxmlformats.org/officeDocument/2006/relationships/viewProps" Target="viewProps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handoutMaster" Target="handoutMasters/handoutMaster1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theme" Target="theme/theme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notesMaster" Target="notesMasters/notesMaster1.xml"/><Relationship Id="rId86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koptekst 1"/>
          <p:cNvSpPr>
            <a:spLocks noGrp="1"/>
          </p:cNvSpPr>
          <p:nvPr>
            <p:ph type="hdr" sz="quarter"/>
          </p:nvPr>
        </p:nvSpPr>
        <p:spPr bwMode="auto">
          <a:xfrm>
            <a:off x="0" y="0"/>
            <a:ext cx="2890838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t" anchorCtr="0" compatLnSpc="1">
            <a:prstTxWarp prst="textNoShape">
              <a:avLst/>
            </a:prstTxWarp>
          </a:bodyPr>
          <a:lstStyle>
            <a:lvl1pPr defTabSz="876300">
              <a:defRPr sz="1200"/>
            </a:lvl1pPr>
          </a:lstStyle>
          <a:p>
            <a:endParaRPr lang="nl-NL"/>
          </a:p>
        </p:txBody>
      </p:sp>
      <p:sp>
        <p:nvSpPr>
          <p:cNvPr id="3" name="Tijdelijke aanduiding voor datum 2"/>
          <p:cNvSpPr>
            <a:spLocks noGrp="1"/>
          </p:cNvSpPr>
          <p:nvPr>
            <p:ph type="dt" sz="quarter" idx="1"/>
          </p:nvPr>
        </p:nvSpPr>
        <p:spPr bwMode="auto">
          <a:xfrm>
            <a:off x="3778250" y="0"/>
            <a:ext cx="288925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t" anchorCtr="0" compatLnSpc="1">
            <a:prstTxWarp prst="textNoShape">
              <a:avLst/>
            </a:prstTxWarp>
          </a:bodyPr>
          <a:lstStyle>
            <a:lvl1pPr algn="r" defTabSz="876300">
              <a:defRPr sz="1200"/>
            </a:lvl1pPr>
          </a:lstStyle>
          <a:p>
            <a:fld id="{5EDE1968-F0DE-4715-BD03-403D35A402C4}" type="datetimeFigureOut">
              <a:rPr lang="nl-NL"/>
              <a:pPr/>
              <a:t>13-5-2009</a:t>
            </a:fld>
            <a:endParaRPr lang="nl-NL"/>
          </a:p>
        </p:txBody>
      </p:sp>
      <p:sp>
        <p:nvSpPr>
          <p:cNvPr id="4" name="Tijdelijke aanduiding voor voettekst 3"/>
          <p:cNvSpPr>
            <a:spLocks noGrp="1"/>
          </p:cNvSpPr>
          <p:nvPr>
            <p:ph type="ftr" sz="quarter" idx="2"/>
          </p:nvPr>
        </p:nvSpPr>
        <p:spPr bwMode="auto">
          <a:xfrm>
            <a:off x="0" y="9431338"/>
            <a:ext cx="2890838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b" anchorCtr="0" compatLnSpc="1">
            <a:prstTxWarp prst="textNoShape">
              <a:avLst/>
            </a:prstTxWarp>
          </a:bodyPr>
          <a:lstStyle>
            <a:lvl1pPr defTabSz="876300">
              <a:defRPr sz="1200"/>
            </a:lvl1pPr>
          </a:lstStyle>
          <a:p>
            <a:endParaRPr lang="nl-NL"/>
          </a:p>
        </p:txBody>
      </p:sp>
      <p:sp>
        <p:nvSpPr>
          <p:cNvPr id="5" name="Tijdelijke aanduiding voor dianummer 4"/>
          <p:cNvSpPr>
            <a:spLocks noGrp="1"/>
          </p:cNvSpPr>
          <p:nvPr>
            <p:ph type="sldNum" sz="quarter" idx="3"/>
          </p:nvPr>
        </p:nvSpPr>
        <p:spPr bwMode="auto">
          <a:xfrm>
            <a:off x="3778250" y="9431338"/>
            <a:ext cx="288925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b" anchorCtr="0" compatLnSpc="1">
            <a:prstTxWarp prst="textNoShape">
              <a:avLst/>
            </a:prstTxWarp>
          </a:bodyPr>
          <a:lstStyle>
            <a:lvl1pPr algn="r" defTabSz="876300">
              <a:defRPr sz="1200"/>
            </a:lvl1pPr>
          </a:lstStyle>
          <a:p>
            <a:fld id="{B8A13D80-AF61-44F8-8EFB-967ED639DF23}" type="slidenum">
              <a:rPr lang="nl-NL"/>
              <a:pPr/>
              <a:t>‹nr.›</a:t>
            </a:fld>
            <a:endParaRPr lang="nl-N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koptekst 1"/>
          <p:cNvSpPr>
            <a:spLocks noGrp="1"/>
          </p:cNvSpPr>
          <p:nvPr>
            <p:ph type="hdr" sz="quarter"/>
          </p:nvPr>
        </p:nvSpPr>
        <p:spPr bwMode="auto">
          <a:xfrm>
            <a:off x="0" y="0"/>
            <a:ext cx="2890838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t" anchorCtr="0" compatLnSpc="1">
            <a:prstTxWarp prst="textNoShape">
              <a:avLst/>
            </a:prstTxWarp>
          </a:bodyPr>
          <a:lstStyle>
            <a:lvl1pPr defTabSz="876300">
              <a:defRPr sz="1200">
                <a:latin typeface="Calibri" pitchFamily="34" charset="0"/>
              </a:defRPr>
            </a:lvl1pPr>
          </a:lstStyle>
          <a:p>
            <a:endParaRPr lang="nl-NL"/>
          </a:p>
        </p:txBody>
      </p:sp>
      <p:sp>
        <p:nvSpPr>
          <p:cNvPr id="3" name="Tijdelijke aanduiding voor datum 2"/>
          <p:cNvSpPr>
            <a:spLocks noGrp="1"/>
          </p:cNvSpPr>
          <p:nvPr>
            <p:ph type="dt" idx="1"/>
          </p:nvPr>
        </p:nvSpPr>
        <p:spPr bwMode="auto">
          <a:xfrm>
            <a:off x="3778250" y="0"/>
            <a:ext cx="288925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t" anchorCtr="0" compatLnSpc="1">
            <a:prstTxWarp prst="textNoShape">
              <a:avLst/>
            </a:prstTxWarp>
          </a:bodyPr>
          <a:lstStyle>
            <a:lvl1pPr algn="r" defTabSz="876300">
              <a:defRPr sz="1200">
                <a:latin typeface="Calibri" pitchFamily="34" charset="0"/>
              </a:defRPr>
            </a:lvl1pPr>
          </a:lstStyle>
          <a:p>
            <a:fld id="{C88F9FA9-3FEF-4FA2-8321-0804E0B047E0}" type="datetimeFigureOut">
              <a:rPr lang="nl-NL"/>
              <a:pPr/>
              <a:t>13-5-2009</a:t>
            </a:fld>
            <a:endParaRPr lang="nl-NL"/>
          </a:p>
        </p:txBody>
      </p:sp>
      <p:sp>
        <p:nvSpPr>
          <p:cNvPr id="4" name="Tijdelijke aanduiding voor dia-afbeelding 3"/>
          <p:cNvSpPr>
            <a:spLocks noGrp="1" noRot="1" noChangeAspect="1"/>
          </p:cNvSpPr>
          <p:nvPr>
            <p:ph type="sldImg" idx="2"/>
          </p:nvPr>
        </p:nvSpPr>
        <p:spPr>
          <a:xfrm>
            <a:off x="854075" y="746125"/>
            <a:ext cx="4960938" cy="3721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48" tIns="49524" rIns="99048" bIns="49524" rtlCol="0" anchor="ctr"/>
          <a:lstStyle/>
          <a:p>
            <a:pPr lvl="0"/>
            <a:endParaRPr lang="nl-NL" noProof="0"/>
          </a:p>
        </p:txBody>
      </p:sp>
      <p:sp>
        <p:nvSpPr>
          <p:cNvPr id="5" name="Tijdelijke aanduiding voor notities 4"/>
          <p:cNvSpPr>
            <a:spLocks noGrp="1"/>
          </p:cNvSpPr>
          <p:nvPr>
            <p:ph type="body" sz="quarter" idx="3"/>
          </p:nvPr>
        </p:nvSpPr>
        <p:spPr bwMode="auto">
          <a:xfrm>
            <a:off x="666750" y="4714875"/>
            <a:ext cx="5335588" cy="4467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nl-NL" noProof="0" smtClean="0"/>
              <a:t>Klik om de modelstijlen te bewerken</a:t>
            </a:r>
          </a:p>
          <a:p>
            <a:pPr lvl="1"/>
            <a:r>
              <a:rPr lang="nl-NL" noProof="0" smtClean="0"/>
              <a:t>Tweede niveau</a:t>
            </a:r>
          </a:p>
          <a:p>
            <a:pPr lvl="2"/>
            <a:r>
              <a:rPr lang="nl-NL" noProof="0" smtClean="0"/>
              <a:t>Derde niveau</a:t>
            </a:r>
          </a:p>
          <a:p>
            <a:pPr lvl="3"/>
            <a:r>
              <a:rPr lang="nl-NL" noProof="0" smtClean="0"/>
              <a:t>Vierde niveau</a:t>
            </a:r>
          </a:p>
          <a:p>
            <a:pPr lvl="4"/>
            <a:r>
              <a:rPr lang="nl-NL" noProof="0" smtClean="0"/>
              <a:t>Vijfde niveau</a:t>
            </a:r>
            <a:endParaRPr lang="nl-NL" noProof="0"/>
          </a:p>
        </p:txBody>
      </p:sp>
      <p:sp>
        <p:nvSpPr>
          <p:cNvPr id="6" name="Tijdelijke aanduiding voor voettekst 5"/>
          <p:cNvSpPr>
            <a:spLocks noGrp="1"/>
          </p:cNvSpPr>
          <p:nvPr>
            <p:ph type="ftr" sz="quarter" idx="4"/>
          </p:nvPr>
        </p:nvSpPr>
        <p:spPr bwMode="auto">
          <a:xfrm>
            <a:off x="0" y="9431338"/>
            <a:ext cx="2890838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b" anchorCtr="0" compatLnSpc="1">
            <a:prstTxWarp prst="textNoShape">
              <a:avLst/>
            </a:prstTxWarp>
          </a:bodyPr>
          <a:lstStyle>
            <a:lvl1pPr defTabSz="876300">
              <a:defRPr sz="1200">
                <a:latin typeface="Calibri" pitchFamily="34" charset="0"/>
              </a:defRPr>
            </a:lvl1pPr>
          </a:lstStyle>
          <a:p>
            <a:endParaRPr lang="nl-NL"/>
          </a:p>
        </p:txBody>
      </p:sp>
      <p:sp>
        <p:nvSpPr>
          <p:cNvPr id="7" name="Tijdelijke aanduiding voor dianummer 6"/>
          <p:cNvSpPr>
            <a:spLocks noGrp="1"/>
          </p:cNvSpPr>
          <p:nvPr>
            <p:ph type="sldNum" sz="quarter" idx="5"/>
          </p:nvPr>
        </p:nvSpPr>
        <p:spPr bwMode="auto">
          <a:xfrm>
            <a:off x="3778250" y="9431338"/>
            <a:ext cx="288925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838" tIns="47419" rIns="94838" bIns="47419" numCol="1" anchor="b" anchorCtr="0" compatLnSpc="1">
            <a:prstTxWarp prst="textNoShape">
              <a:avLst/>
            </a:prstTxWarp>
          </a:bodyPr>
          <a:lstStyle>
            <a:lvl1pPr algn="r" defTabSz="876300">
              <a:defRPr sz="1200">
                <a:latin typeface="Calibri" pitchFamily="34" charset="0"/>
              </a:defRPr>
            </a:lvl1pPr>
          </a:lstStyle>
          <a:p>
            <a:fld id="{D1A3AA99-6F75-4176-96A7-FCA11CD9736D}" type="slidenum">
              <a:rPr lang="nl-NL"/>
              <a:pPr/>
              <a:t>‹nr.›</a:t>
            </a:fld>
            <a:endParaRPr lang="nl-N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1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6.xml"/><Relationship Id="rId1" Type="http://schemas.openxmlformats.org/officeDocument/2006/relationships/notesMaster" Target="../notesMasters/notesMaster1.xml"/></Relationships>
</file>

<file path=ppt/notesSlides/_rels/notesSlide7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7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7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2947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endParaRPr lang="nl-NL" smtClean="0"/>
          </a:p>
        </p:txBody>
      </p:sp>
      <p:sp>
        <p:nvSpPr>
          <p:cNvPr id="69636" name="Tijdelijke aanduiding voor dianumm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4FFDDD5-39BD-41D2-A365-0EA33B7D2DB1}" type="slidenum">
              <a:rPr lang="nl-NL"/>
              <a:pPr/>
              <a:t>1</a:t>
            </a:fld>
            <a:endParaRPr lang="nl-NL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7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3971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92D4F98B-7B92-4383-977F-D5ADF6E7507F}" type="slidenum">
              <a:rPr lang="nl-NL"/>
              <a:pPr/>
              <a:t>2</a:t>
            </a:fld>
            <a:endParaRPr lang="nl-NL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4995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2CC6EA71-3705-4A05-923B-9F11DCF5C22A}" type="slidenum">
              <a:rPr lang="nl-NL"/>
              <a:pPr/>
              <a:t>3</a:t>
            </a:fld>
            <a:endParaRPr lang="nl-NL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6019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ECE1E9D7-BA05-4118-9270-66DE5E268A1B}" type="slidenum">
              <a:rPr lang="nl-NL"/>
              <a:pPr/>
              <a:t>4</a:t>
            </a:fld>
            <a:endParaRPr lang="nl-NL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5</a:t>
            </a:fld>
            <a:endParaRPr lang="nl-NL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6</a:t>
            </a:fld>
            <a:endParaRPr lang="nl-NL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608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endParaRPr lang="nl-NL" smtClean="0"/>
          </a:p>
        </p:txBody>
      </p:sp>
      <p:sp>
        <p:nvSpPr>
          <p:cNvPr id="46084" name="Tijdelijke aanduiding voor dianumm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418655FC-0D9F-4933-9A69-DE424C14BF0C}" type="slidenum">
              <a:rPr lang="nl-NL">
                <a:latin typeface="Calibri" pitchFamily="34" charset="0"/>
              </a:rPr>
              <a:pPr/>
              <a:t>7</a:t>
            </a:fld>
            <a:endParaRPr lang="nl-NL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8</a:t>
            </a:fld>
            <a:endParaRPr lang="nl-NL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088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852488" y="744538"/>
            <a:ext cx="4964112" cy="3722687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0883" name="Tijdelijke aanduiding voor notities 2"/>
          <p:cNvSpPr>
            <a:spLocks noGrp="1"/>
          </p:cNvSpPr>
          <p:nvPr>
            <p:ph type="body" idx="1"/>
          </p:nvPr>
        </p:nvSpPr>
        <p:spPr>
          <a:xfrm>
            <a:off x="666750" y="4716463"/>
            <a:ext cx="5335588" cy="4467225"/>
          </a:xfrm>
        </p:spPr>
        <p:txBody>
          <a:bodyPr lIns="91433" tIns="45716" rIns="91433" bIns="45716"/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 bwMode="auto">
          <a:xfrm>
            <a:off x="3778250" y="9429750"/>
            <a:ext cx="2889250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3" tIns="45716" rIns="91433" bIns="45716"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A3505182-B3FE-4912-8224-FDCDE516A95D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9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DE3370C-79D2-4DDB-93AD-B8AC86130D32}" type="slidenum">
              <a:rPr lang="nl-NL" smtClean="0"/>
              <a:pPr>
                <a:defRPr/>
              </a:pPr>
              <a:t>10</a:t>
            </a:fld>
            <a:endParaRPr lang="nl-NL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73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173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0A2870E7-20A9-4904-9336-9B202856D015}" type="slidenum">
              <a:rPr lang="nl-NL" smtClean="0"/>
              <a:pPr>
                <a:defRPr/>
              </a:pPr>
              <a:t>11</a:t>
            </a:fld>
            <a:endParaRPr lang="nl-NL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75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275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DBCC4328-BEF1-4DD5-8FE9-9B5B47C3DB7F}" type="slidenum">
              <a:rPr lang="nl-NL" smtClean="0"/>
              <a:pPr>
                <a:defRPr/>
              </a:pPr>
              <a:t>12</a:t>
            </a:fld>
            <a:endParaRPr lang="nl-NL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3778" name="Rectangle 2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3779" name="Rectangle 3"/>
          <p:cNvSpPr>
            <a:spLocks noGrp="1"/>
          </p:cNvSpPr>
          <p:nvPr>
            <p:ph type="body" idx="1"/>
          </p:nvPr>
        </p:nvSpPr>
        <p:spPr bwMode="auto">
          <a:xfrm>
            <a:off x="889212" y="4715907"/>
            <a:ext cx="4890665" cy="4467701"/>
          </a:xfrm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82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582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E12D2329-1C15-4968-BF69-1EB3B36CAB4C}" type="slidenum">
              <a:rPr lang="nl-NL" smtClean="0"/>
              <a:pPr>
                <a:defRPr/>
              </a:pPr>
              <a:t>14</a:t>
            </a:fld>
            <a:endParaRPr lang="nl-NL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403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endParaRPr lang="nl-NL" smtClean="0"/>
          </a:p>
        </p:txBody>
      </p:sp>
      <p:sp>
        <p:nvSpPr>
          <p:cNvPr id="44036" name="Tijdelijke aanduiding voor dianumm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43892529-8E69-45AE-AB29-F7F9FC7B83D9}" type="slidenum">
              <a:rPr lang="nl-NL">
                <a:latin typeface="Calibri" pitchFamily="34" charset="0"/>
              </a:rPr>
              <a:pPr/>
              <a:t>15</a:t>
            </a:fld>
            <a:endParaRPr lang="nl-NL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889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889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08C2F6C7-FC22-4F18-ACB6-AABA45C3C8AC}" type="slidenum">
              <a:rPr lang="nl-NL" smtClean="0"/>
              <a:pPr>
                <a:defRPr/>
              </a:pPr>
              <a:t>16</a:t>
            </a:fld>
            <a:endParaRPr lang="nl-NL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92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992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8EB7289-6E38-449D-8F31-C028EF541211}" type="slidenum">
              <a:rPr lang="nl-NL" smtClean="0"/>
              <a:pPr>
                <a:defRPr/>
              </a:pPr>
              <a:t>17</a:t>
            </a:fld>
            <a:endParaRPr lang="nl-NL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94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094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5DA4B80A-1B03-459A-8F49-903E86499FB5}" type="slidenum">
              <a:rPr lang="nl-NL" smtClean="0"/>
              <a:pPr>
                <a:defRPr/>
              </a:pPr>
              <a:t>18</a:t>
            </a:fld>
            <a:endParaRPr lang="nl-NL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197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197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954F3A60-9854-4679-AAE4-1C3BE5BE4874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19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99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299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AF2FEDA-0C03-465B-92FB-CABE377AD1D1}" type="slidenum">
              <a:rPr lang="nl-NL" smtClean="0"/>
              <a:pPr>
                <a:defRPr/>
              </a:pPr>
              <a:t>20</a:t>
            </a:fld>
            <a:endParaRPr lang="nl-NL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401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401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DD18EC29-0AE0-4C75-B763-DEA90668FDAF}" type="slidenum">
              <a:rPr lang="nl-NL" smtClean="0"/>
              <a:pPr>
                <a:defRPr/>
              </a:pPr>
              <a:t>21</a:t>
            </a:fld>
            <a:endParaRPr lang="nl-NL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4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504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AEAA10B0-C1E0-4EB5-A0A4-2976271A553C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22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06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606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E4BBE25-EE83-4450-ACCC-35C2BE83F7C1}" type="slidenum">
              <a:rPr lang="nl-NL" smtClean="0"/>
              <a:pPr>
                <a:defRPr/>
              </a:pPr>
              <a:t>23</a:t>
            </a:fld>
            <a:endParaRPr lang="nl-NL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09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709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FF09FD24-CF25-4E5A-A22A-3ED75F8475AF}" type="slidenum">
              <a:rPr lang="nl-NL" smtClean="0"/>
              <a:pPr>
                <a:defRPr/>
              </a:pPr>
              <a:t>24</a:t>
            </a:fld>
            <a:endParaRPr lang="nl-NL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811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811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F6B229B6-5413-46BA-AB1D-10B9CA9B6C94}" type="slidenum">
              <a:rPr lang="nl-NL" smtClean="0"/>
              <a:pPr>
                <a:defRPr/>
              </a:pPr>
              <a:t>25</a:t>
            </a:fld>
            <a:endParaRPr lang="nl-NL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13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913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D2CD974A-B442-4CA7-B495-C3C1B589897C}" type="slidenum">
              <a:rPr lang="nl-NL" smtClean="0"/>
              <a:pPr>
                <a:defRPr/>
              </a:pPr>
              <a:t>26</a:t>
            </a:fld>
            <a:endParaRPr lang="nl-NL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16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016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454B3E56-2A99-4EF3-A810-E84A6D5F4D5E}" type="slidenum">
              <a:rPr lang="nl-NL" smtClean="0"/>
              <a:pPr>
                <a:defRPr/>
              </a:pPr>
              <a:t>27</a:t>
            </a:fld>
            <a:endParaRPr lang="nl-NL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18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118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0CD18CA-1631-4F21-B1EF-982E99D215EC}" type="slidenum">
              <a:rPr lang="nl-NL" smtClean="0"/>
              <a:pPr>
                <a:defRPr/>
              </a:pPr>
              <a:t>28</a:t>
            </a:fld>
            <a:endParaRPr lang="nl-NL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221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221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67F3D744-651B-429A-86E2-C349973C55D1}" type="slidenum">
              <a:rPr lang="nl-NL" smtClean="0"/>
              <a:pPr>
                <a:defRPr/>
              </a:pPr>
              <a:t>29</a:t>
            </a:fld>
            <a:endParaRPr lang="nl-NL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425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425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27144F5-8B57-4513-91C0-947C339A8F19}" type="slidenum">
              <a:rPr lang="nl-NL" smtClean="0"/>
              <a:pPr>
                <a:defRPr/>
              </a:pPr>
              <a:t>30</a:t>
            </a:fld>
            <a:endParaRPr lang="nl-NL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33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733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77F2BCC8-818A-416E-99CE-1C8F75013CCF}" type="slidenum">
              <a:rPr lang="nl-NL" smtClean="0"/>
              <a:pPr>
                <a:defRPr/>
              </a:pPr>
              <a:t>31</a:t>
            </a:fld>
            <a:endParaRPr lang="nl-NL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33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733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77F2BCC8-818A-416E-99CE-1C8F75013CCF}" type="slidenum">
              <a:rPr lang="nl-NL" smtClean="0"/>
              <a:pPr>
                <a:defRPr/>
              </a:pPr>
              <a:t>32</a:t>
            </a:fld>
            <a:endParaRPr lang="nl-NL"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33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733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77F2BCC8-818A-416E-99CE-1C8F75013CCF}" type="slidenum">
              <a:rPr lang="nl-NL" smtClean="0"/>
              <a:pPr>
                <a:defRPr/>
              </a:pPr>
              <a:t>33</a:t>
            </a:fld>
            <a:endParaRPr lang="nl-NL"/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33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733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77F2BCC8-818A-416E-99CE-1C8F75013CCF}" type="slidenum">
              <a:rPr lang="nl-NL" smtClean="0"/>
              <a:pPr>
                <a:defRPr/>
              </a:pPr>
              <a:t>34</a:t>
            </a:fld>
            <a:endParaRPr lang="nl-NL"/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8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528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40C7EF74-9022-4AF9-8388-F020A7BEB971}" type="slidenum">
              <a:rPr lang="nl-NL" smtClean="0"/>
              <a:pPr>
                <a:defRPr/>
              </a:pPr>
              <a:t>35</a:t>
            </a:fld>
            <a:endParaRPr lang="nl-NL"/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30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630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0961C460-7E7A-4BA2-B761-4D55F3C764A3}" type="slidenum">
              <a:rPr lang="nl-NL" smtClean="0"/>
              <a:pPr>
                <a:defRPr/>
              </a:pPr>
              <a:t>36</a:t>
            </a:fld>
            <a:endParaRPr lang="nl-NL"/>
          </a:p>
        </p:txBody>
      </p:sp>
    </p:spTree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37</a:t>
            </a:fld>
            <a:endParaRPr lang="nl-NL"/>
          </a:p>
        </p:txBody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38</a:t>
            </a:fld>
            <a:endParaRPr lang="nl-NL"/>
          </a:p>
        </p:txBody>
      </p:sp>
    </p:spTree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39</a:t>
            </a:fld>
            <a:endParaRPr lang="nl-NL"/>
          </a:p>
        </p:txBody>
      </p:sp>
    </p:spTree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40</a:t>
            </a:fld>
            <a:endParaRPr lang="nl-NL"/>
          </a:p>
        </p:txBody>
      </p:sp>
    </p:spTree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41</a:t>
            </a:fld>
            <a:endParaRPr lang="nl-NL"/>
          </a:p>
        </p:txBody>
      </p:sp>
    </p:spTree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42</a:t>
            </a:fld>
            <a:endParaRPr lang="nl-NL"/>
          </a:p>
        </p:txBody>
      </p:sp>
    </p:spTree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85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685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705DFC0-96E7-40EE-9FBC-5F3CE7EC3A1B}" type="slidenum">
              <a:rPr lang="nl-NL" smtClean="0"/>
              <a:pPr>
                <a:defRPr/>
              </a:pPr>
              <a:t>43</a:t>
            </a:fld>
            <a:endParaRPr lang="nl-NL"/>
          </a:p>
        </p:txBody>
      </p:sp>
    </p:spTree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787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F647470E-E7DA-4A75-8DDF-E4FB09C2228F}" type="slidenum">
              <a:rPr lang="nl-NL" smtClean="0"/>
              <a:pPr>
                <a:defRPr/>
              </a:pPr>
              <a:t>44</a:t>
            </a:fld>
            <a:endParaRPr lang="nl-NL"/>
          </a:p>
        </p:txBody>
      </p:sp>
    </p:spTree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40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040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4129AB59-2BC9-4F9E-AB2D-22489C3048E1}" type="slidenum">
              <a:rPr lang="nl-NL" smtClean="0"/>
              <a:pPr>
                <a:defRPr/>
              </a:pPr>
              <a:t>45</a:t>
            </a:fld>
            <a:endParaRPr lang="nl-NL"/>
          </a:p>
        </p:txBody>
      </p:sp>
    </p:spTree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42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142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88C96DC-37C2-4BD1-BBA9-915DE2F23596}" type="slidenum">
              <a:rPr lang="nl-NL" smtClean="0"/>
              <a:pPr>
                <a:defRPr/>
              </a:pPr>
              <a:t>46</a:t>
            </a:fld>
            <a:endParaRPr lang="nl-NL"/>
          </a:p>
        </p:txBody>
      </p:sp>
    </p:spTree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47</a:t>
            </a:fld>
            <a:endParaRPr lang="nl-NL"/>
          </a:p>
        </p:txBody>
      </p:sp>
    </p:spTree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48</a:t>
            </a:fld>
            <a:endParaRPr lang="nl-NL"/>
          </a:p>
        </p:txBody>
      </p:sp>
    </p:spTree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49</a:t>
            </a:fld>
            <a:endParaRPr lang="nl-NL"/>
          </a:p>
        </p:txBody>
      </p:sp>
    </p:spTree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50</a:t>
            </a:fld>
            <a:endParaRPr lang="nl-NL"/>
          </a:p>
        </p:txBody>
      </p:sp>
    </p:spTree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51</a:t>
            </a:fld>
            <a:endParaRPr lang="nl-NL"/>
          </a:p>
        </p:txBody>
      </p:sp>
    </p:spTree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52</a:t>
            </a:fld>
            <a:endParaRPr lang="nl-NL"/>
          </a:p>
        </p:txBody>
      </p:sp>
    </p:spTree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347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347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8FD50F2-DC4F-41BF-9307-7DB17FF289F0}" type="slidenum">
              <a:rPr lang="nl-NL" smtClean="0"/>
              <a:pPr>
                <a:defRPr/>
              </a:pPr>
              <a:t>53</a:t>
            </a:fld>
            <a:endParaRPr lang="nl-NL"/>
          </a:p>
        </p:txBody>
      </p:sp>
    </p:spTree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49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449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D52B246-E883-411A-8B01-E958B1BDACD3}" type="slidenum">
              <a:rPr lang="nl-NL" smtClean="0"/>
              <a:pPr>
                <a:defRPr/>
              </a:pPr>
              <a:t>54</a:t>
            </a:fld>
            <a:endParaRPr lang="nl-NL"/>
          </a:p>
        </p:txBody>
      </p:sp>
    </p:spTree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2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552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829E33D8-FBC9-4BDD-952F-CA442B1F4E99}" type="slidenum">
              <a:rPr lang="nl-NL" smtClean="0"/>
              <a:pPr>
                <a:defRPr/>
              </a:pPr>
              <a:t>55</a:t>
            </a:fld>
            <a:endParaRPr lang="nl-NL"/>
          </a:p>
        </p:txBody>
      </p:sp>
    </p:spTree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757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757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244B4DF-32F6-4720-A5E9-1DA4BF57EC52}" type="slidenum">
              <a:rPr lang="nl-NL" smtClean="0"/>
              <a:pPr>
                <a:defRPr/>
              </a:pPr>
              <a:t>56</a:t>
            </a:fld>
            <a:endParaRPr lang="nl-NL"/>
          </a:p>
        </p:txBody>
      </p:sp>
    </p:spTree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54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654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1CBC7F1-4F81-4861-A093-519EB3BE02D1}" type="slidenum">
              <a:rPr lang="nl-NL" smtClean="0"/>
              <a:pPr>
                <a:defRPr/>
              </a:pPr>
              <a:t>57</a:t>
            </a:fld>
            <a:endParaRPr lang="nl-NL"/>
          </a:p>
        </p:txBody>
      </p:sp>
    </p:spTree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59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859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346CD76-5DE1-47F8-B5D8-4191C1D5453D}" type="slidenum">
              <a:rPr lang="nl-NL" smtClean="0"/>
              <a:pPr>
                <a:defRPr/>
              </a:pPr>
              <a:t>58</a:t>
            </a:fld>
            <a:endParaRPr lang="nl-NL"/>
          </a:p>
        </p:txBody>
      </p:sp>
    </p:spTree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61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961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E1EFA922-0C93-4747-B6A5-AAB82967D1AD}" type="slidenum">
              <a:rPr lang="nl-NL" smtClean="0"/>
              <a:pPr>
                <a:defRPr/>
              </a:pPr>
              <a:t>59</a:t>
            </a:fld>
            <a:endParaRPr lang="nl-NL"/>
          </a:p>
        </p:txBody>
      </p:sp>
    </p:spTree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064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4064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6CC85C68-D2F5-4B38-B4E9-1BAC4F5749E2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60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66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4166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D46E6261-6092-4AD3-99DC-9F265C0CAEB0}" type="slidenum">
              <a:rPr lang="nl-NL" smtClean="0"/>
              <a:pPr>
                <a:defRPr/>
              </a:pPr>
              <a:t>61</a:t>
            </a:fld>
            <a:endParaRPr lang="nl-NL"/>
          </a:p>
        </p:txBody>
      </p:sp>
    </p:spTree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35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835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D2679D64-22ED-4261-82A7-83B357C41117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62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63</a:t>
            </a:fld>
            <a:endParaRPr lang="nl-NL"/>
          </a:p>
        </p:txBody>
      </p:sp>
    </p:spTree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64</a:t>
            </a:fld>
            <a:endParaRPr lang="nl-NL"/>
          </a:p>
        </p:txBody>
      </p:sp>
    </p:spTree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65</a:t>
            </a:fld>
            <a:endParaRPr lang="nl-NL"/>
          </a:p>
        </p:txBody>
      </p:sp>
    </p:spTree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269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4269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nl-NL" smtClean="0"/>
          </a:p>
        </p:txBody>
      </p:sp>
      <p:sp>
        <p:nvSpPr>
          <p:cNvPr id="135172" name="Tijdelijke aanduiding voor dianummer 3"/>
          <p:cNvSpPr txBox="1">
            <a:spLocks noGrp="1"/>
          </p:cNvSpPr>
          <p:nvPr/>
        </p:nvSpPr>
        <p:spPr bwMode="auto">
          <a:xfrm>
            <a:off x="3777607" y="9430091"/>
            <a:ext cx="2889938" cy="496411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anchor="b"/>
          <a:lstStyle/>
          <a:p>
            <a:pPr algn="r">
              <a:defRPr/>
            </a:pPr>
            <a:fld id="{65D7C1B1-68A6-4583-972D-30BD1AEB0D6D}" type="slidenum">
              <a:rPr lang="nl-NL" sz="1200">
                <a:latin typeface="+mn-lt"/>
                <a:cs typeface="+mn-cs"/>
              </a:rPr>
              <a:pPr algn="r">
                <a:defRPr/>
              </a:pPr>
              <a:t>66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026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7027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28CD1288-5350-4CF7-B3FC-F9D4330ADDFC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67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050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8051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67766010-9A8D-4490-B346-3C5FBCC9C43E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68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395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356B1A36-C849-4687-8F40-198F6BC9953E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69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4978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4979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8F1F2D78-A82A-45AC-9046-D47D84531F10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70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0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600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00BCD0E6-3C6E-47AC-AD99-AAFDFD093905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71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07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907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659EF5DB-5F02-4AC4-AFE8-8EC136C88A7F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72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83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4883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 txBox="1">
            <a:spLocks noGrp="1"/>
          </p:cNvSpPr>
          <p:nvPr/>
        </p:nvSpPr>
        <p:spPr>
          <a:xfrm>
            <a:off x="3777607" y="9430091"/>
            <a:ext cx="2889938" cy="496411"/>
          </a:xfrm>
          <a:prstGeom prst="rect">
            <a:avLst/>
          </a:prstGeom>
          <a:noFill/>
        </p:spPr>
        <p:txBody>
          <a:bodyPr anchor="b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15F62A39-00C0-4D36-A119-52A1278C714E}" type="slidenum">
              <a:rPr lang="nl-NL" sz="1200">
                <a:latin typeface="+mn-lt"/>
                <a:cs typeface="+mn-cs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73</a:t>
            </a:fld>
            <a:endParaRPr lang="nl-NL" sz="1200">
              <a:latin typeface="+mn-lt"/>
              <a:cs typeface="+mn-cs"/>
            </a:endParaRPr>
          </a:p>
        </p:txBody>
      </p:sp>
    </p:spTree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0882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50883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C5797F5-FB70-4082-8765-28D2990B179C}" type="slidenum">
              <a:rPr lang="nl-NL" smtClean="0"/>
              <a:pPr>
                <a:defRPr/>
              </a:pPr>
              <a:t>74</a:t>
            </a:fld>
            <a:endParaRPr lang="nl-NL"/>
          </a:p>
        </p:txBody>
      </p:sp>
    </p:spTree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75</a:t>
            </a:fld>
            <a:endParaRPr lang="nl-NL"/>
          </a:p>
        </p:txBody>
      </p:sp>
    </p:spTree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76</a:t>
            </a:fld>
            <a:endParaRPr lang="nl-NL"/>
          </a:p>
        </p:txBody>
      </p:sp>
    </p:spTree>
  </p:cSld>
  <p:clrMapOvr>
    <a:masterClrMapping/>
  </p:clrMapOvr>
</p:notes>
</file>

<file path=ppt/notesSlides/notesSlide7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3714" name="Tijdelijke aanduiding voor dia-afbeelding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43715" name="Tijdelijke aanduiding voor notities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nl-NL" smtClean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6C83FDA-4D57-4BA2-93F1-00D8D3E12AFC}" type="slidenum">
              <a:rPr lang="nl-NL" smtClean="0"/>
              <a:pPr>
                <a:defRPr/>
              </a:pPr>
              <a:t>77</a:t>
            </a:fld>
            <a:endParaRPr lang="nl-NL"/>
          </a:p>
        </p:txBody>
      </p:sp>
    </p:spTree>
  </p:cSld>
  <p:clrMapOvr>
    <a:masterClrMapping/>
  </p:clrMapOvr>
</p:notes>
</file>

<file path=ppt/notesSlides/notesSlide7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78</a:t>
            </a:fld>
            <a:endParaRPr lang="nl-NL"/>
          </a:p>
        </p:txBody>
      </p:sp>
    </p:spTree>
  </p:cSld>
  <p:clrMapOvr>
    <a:masterClrMapping/>
  </p:clrMapOvr>
</p:notes>
</file>

<file path=ppt/notesSlides/notesSlide7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3AA99-6F75-4176-96A7-FCA11CD9736D}" type="slidenum">
              <a:rPr lang="nl-NL" smtClean="0"/>
              <a:pPr/>
              <a:t>79</a:t>
            </a:fld>
            <a:endParaRPr lang="nl-NL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 smtClean="0"/>
              <a:t>Klik om het opmaakprofiel van de modelondertitel te bewerken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ECFAB0-24B8-48BB-AC69-5CA3FDBFE7A6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C411E7A-AF64-487B-AED6-99A0226F78E0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C5B09CF-4449-4CF4-A9C5-A6817A22D5DE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86CD7C6-2D61-4B42-9DA8-A6F3CC637BE8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148FDA-817A-4064-BA36-CE92340378A9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6191781-2B71-4DD9-8090-F9C3E93E6425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inhoud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062B563-5646-4432-A0AC-C0877E6AA654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15013B9-9714-4B7F-9FC3-9696BE87BBFA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5" name="Tijdelijke aanduiding voor teks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6" name="Tijdelijke aanduiding voor inhoud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7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B77ACD6-CFED-4955-89AB-C3E69F59854A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8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9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76AD0A3-6AD6-45A8-9FDB-D38A1ACFADFE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8F1CD1B-D11A-4DCF-8DA2-2AF65F4E5801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4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5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FC4FC3A-2A36-42E0-9B10-C3533B1693EC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8D36C86-EF15-4B40-8FA0-D4627A0EB30F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3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4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E056FA3-E8D8-47DB-AF90-BA679E41E0F8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400" b="1"/>
            </a:lvl1pPr>
          </a:lstStyle>
          <a:p>
            <a:r>
              <a:rPr lang="nl-NL" dirty="0" smtClean="0"/>
              <a:t>Klik om de stijl te bewerken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l-NL" dirty="0" smtClean="0"/>
              <a:t>Klik om de modelstijlen te bewerken</a:t>
            </a:r>
          </a:p>
          <a:p>
            <a:pPr lvl="1"/>
            <a:r>
              <a:rPr lang="nl-NL" dirty="0" smtClean="0"/>
              <a:t>Tweede niveau</a:t>
            </a:r>
          </a:p>
          <a:p>
            <a:pPr lvl="2"/>
            <a:r>
              <a:rPr lang="nl-NL" dirty="0" smtClean="0"/>
              <a:t>Derde niveau</a:t>
            </a:r>
          </a:p>
          <a:p>
            <a:pPr lvl="3"/>
            <a:r>
              <a:rPr lang="nl-NL" dirty="0" smtClean="0"/>
              <a:t>Vierde niveau</a:t>
            </a:r>
          </a:p>
          <a:p>
            <a:pPr lvl="4"/>
            <a:r>
              <a:rPr lang="nl-NL" dirty="0" smtClean="0"/>
              <a:t>Vijfde niveau</a:t>
            </a:r>
            <a:endParaRPr lang="nl-NL" dirty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20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 dirty="0" smtClean="0"/>
              <a:t>Klik om de modelstijlen te bewerken</a:t>
            </a:r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ED31C10-E75D-4219-B780-CB68A7FEE5BB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C59B99E-A063-4780-A926-A4D360E0438A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afbeelding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nl-NL" noProof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F98480E-4F83-41BE-9965-7BEFC6839461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C1F2E00-B1C7-4695-BB07-03C2E8E0DCE3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verticale teks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004A66-4FD3-4225-96F3-E3AFAB84AED1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06538B0-813A-41B1-A6D4-07A94E1F34CC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e tite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verticale teks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6E6267-4E7A-4AAF-8AA7-5A9188D6B5FF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5FDD518-4B56-4A13-BC12-803435D49C21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itel, tekst en inhou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1D1EC3A-58AB-4B59-B737-8FC57F98376F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E8AF95-2AE3-44C3-B60A-DDDA90C39650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el en tab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abel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pPr lvl="0"/>
            <a:endParaRPr lang="nl-NL" noProof="0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20AAE4C-84EA-404E-8FBC-EF3C23800F7E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35967E-2401-489A-9E2C-530080D88BCD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</p:spPr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3" name="Tijdelijke aanduiding voo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19146B1-2C3B-4429-8110-AAF6FCC566FA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4" name="Tijdelijke aanduiding voor voettekst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nl-N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jdelijke aanduiding voor titel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nl-NL" smtClean="0"/>
              <a:t>Klik om de stijl te bewerken</a:t>
            </a:r>
          </a:p>
        </p:txBody>
      </p:sp>
      <p:sp>
        <p:nvSpPr>
          <p:cNvPr id="3075" name="Tijdelijke aanduiding voor tekst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F3726F6B-965A-4C2D-A400-6842302F9DBE}" type="datetimeFigureOut">
              <a:rPr lang="nl-NL"/>
              <a:pPr>
                <a:defRPr/>
              </a:pPr>
              <a:t>13-5-2009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030E65A5-C112-4049-91BD-E8A70A6D2A8E}" type="slidenum">
              <a:rPr lang="nl-NL"/>
              <a:pPr>
                <a:defRPr/>
              </a:pPr>
              <a:t>‹nr.›</a:t>
            </a:fld>
            <a:endParaRPr lang="nl-NL"/>
          </a:p>
        </p:txBody>
      </p:sp>
      <p:sp>
        <p:nvSpPr>
          <p:cNvPr id="8" name="Vrije vorm 7"/>
          <p:cNvSpPr/>
          <p:nvPr/>
        </p:nvSpPr>
        <p:spPr>
          <a:xfrm>
            <a:off x="571500" y="-12700"/>
            <a:ext cx="8559800" cy="369888"/>
          </a:xfrm>
          <a:custGeom>
            <a:avLst/>
            <a:gdLst>
              <a:gd name="connsiteX0" fmla="*/ 0 w 9157252"/>
              <a:gd name="connsiteY0" fmla="*/ 26504 h 543339"/>
              <a:gd name="connsiteX1" fmla="*/ 9157252 w 9157252"/>
              <a:gd name="connsiteY1" fmla="*/ 0 h 543339"/>
              <a:gd name="connsiteX2" fmla="*/ 9157252 w 9157252"/>
              <a:gd name="connsiteY2" fmla="*/ 543339 h 543339"/>
              <a:gd name="connsiteX3" fmla="*/ 0 w 9157252"/>
              <a:gd name="connsiteY3" fmla="*/ 384313 h 543339"/>
              <a:gd name="connsiteX4" fmla="*/ 0 w 9157252"/>
              <a:gd name="connsiteY4" fmla="*/ 26504 h 5433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0 w 9157252"/>
              <a:gd name="connsiteY4" fmla="*/ 384313 h 672939"/>
              <a:gd name="connsiteX5" fmla="*/ 0 w 9157252"/>
              <a:gd name="connsiteY5" fmla="*/ 26504 h 6729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0 w 9157252"/>
              <a:gd name="connsiteY4" fmla="*/ 384313 h 672939"/>
              <a:gd name="connsiteX5" fmla="*/ 0 w 9157252"/>
              <a:gd name="connsiteY5" fmla="*/ 26504 h 6729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5433391 w 9157252"/>
              <a:gd name="connsiteY4" fmla="*/ 320926 h 672939"/>
              <a:gd name="connsiteX5" fmla="*/ 0 w 9157252"/>
              <a:gd name="connsiteY5" fmla="*/ 384313 h 672939"/>
              <a:gd name="connsiteX6" fmla="*/ 0 w 9157252"/>
              <a:gd name="connsiteY6" fmla="*/ 26504 h 6729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5433391 w 9157252"/>
              <a:gd name="connsiteY4" fmla="*/ 320926 h 672939"/>
              <a:gd name="connsiteX5" fmla="*/ 0 w 9157252"/>
              <a:gd name="connsiteY5" fmla="*/ 384313 h 672939"/>
              <a:gd name="connsiteX6" fmla="*/ 0 w 9157252"/>
              <a:gd name="connsiteY6" fmla="*/ 26504 h 672939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433391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433391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433391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790549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790549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790549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5563704 w 9157252"/>
              <a:gd name="connsiteY5" fmla="*/ 305352 h 686191"/>
              <a:gd name="connsiteX6" fmla="*/ 0 w 9157252"/>
              <a:gd name="connsiteY6" fmla="*/ 384313 h 686191"/>
              <a:gd name="connsiteX7" fmla="*/ 0 w 9157252"/>
              <a:gd name="connsiteY7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5570054 w 9157252"/>
              <a:gd name="connsiteY5" fmla="*/ 311702 h 686191"/>
              <a:gd name="connsiteX6" fmla="*/ 0 w 9157252"/>
              <a:gd name="connsiteY6" fmla="*/ 384313 h 686191"/>
              <a:gd name="connsiteX7" fmla="*/ 0 w 9157252"/>
              <a:gd name="connsiteY7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249464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9157252" h="686191">
                <a:moveTo>
                  <a:pt x="0" y="26504"/>
                </a:moveTo>
                <a:lnTo>
                  <a:pt x="9157252" y="0"/>
                </a:lnTo>
                <a:lnTo>
                  <a:pt x="9157252" y="543339"/>
                </a:lnTo>
                <a:cubicBezTo>
                  <a:pt x="9007061" y="655495"/>
                  <a:pt x="8876747" y="686191"/>
                  <a:pt x="8256104" y="672939"/>
                </a:cubicBezTo>
                <a:cubicBezTo>
                  <a:pt x="7253818" y="639621"/>
                  <a:pt x="7315730" y="353174"/>
                  <a:pt x="5576203" y="249464"/>
                </a:cubicBezTo>
                <a:cubicBezTo>
                  <a:pt x="4200186" y="201360"/>
                  <a:pt x="929367" y="433383"/>
                  <a:pt x="0" y="384313"/>
                </a:cubicBezTo>
                <a:lnTo>
                  <a:pt x="0" y="26504"/>
                </a:lnTo>
                <a:close/>
              </a:path>
            </a:pathLst>
          </a:cu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nl-NL"/>
          </a:p>
        </p:txBody>
      </p:sp>
      <p:sp>
        <p:nvSpPr>
          <p:cNvPr id="9" name="Vrije vorm 8"/>
          <p:cNvSpPr/>
          <p:nvPr/>
        </p:nvSpPr>
        <p:spPr>
          <a:xfrm>
            <a:off x="-12700" y="-109538"/>
            <a:ext cx="9156700" cy="546101"/>
          </a:xfrm>
          <a:custGeom>
            <a:avLst/>
            <a:gdLst>
              <a:gd name="connsiteX0" fmla="*/ 0 w 9157252"/>
              <a:gd name="connsiteY0" fmla="*/ 13252 h 689113"/>
              <a:gd name="connsiteX1" fmla="*/ 13252 w 9157252"/>
              <a:gd name="connsiteY1" fmla="*/ 675861 h 689113"/>
              <a:gd name="connsiteX2" fmla="*/ 9144000 w 9157252"/>
              <a:gd name="connsiteY2" fmla="*/ 689113 h 689113"/>
              <a:gd name="connsiteX3" fmla="*/ 9157252 w 9157252"/>
              <a:gd name="connsiteY3" fmla="*/ 0 h 689113"/>
              <a:gd name="connsiteX4" fmla="*/ 0 w 9157252"/>
              <a:gd name="connsiteY4" fmla="*/ 13252 h 689113"/>
              <a:gd name="connsiteX0" fmla="*/ 0 w 9157252"/>
              <a:gd name="connsiteY0" fmla="*/ 13252 h 974841"/>
              <a:gd name="connsiteX1" fmla="*/ 13252 w 9157252"/>
              <a:gd name="connsiteY1" fmla="*/ 675861 h 974841"/>
              <a:gd name="connsiteX2" fmla="*/ 2504661 w 9157252"/>
              <a:gd name="connsiteY2" fmla="*/ 974841 h 974841"/>
              <a:gd name="connsiteX3" fmla="*/ 9144000 w 9157252"/>
              <a:gd name="connsiteY3" fmla="*/ 689113 h 974841"/>
              <a:gd name="connsiteX4" fmla="*/ 9157252 w 9157252"/>
              <a:gd name="connsiteY4" fmla="*/ 0 h 974841"/>
              <a:gd name="connsiteX5" fmla="*/ 0 w 9157252"/>
              <a:gd name="connsiteY5" fmla="*/ 13252 h 974841"/>
              <a:gd name="connsiteX0" fmla="*/ 0 w 9157252"/>
              <a:gd name="connsiteY0" fmla="*/ 13252 h 974841"/>
              <a:gd name="connsiteX1" fmla="*/ 13252 w 9157252"/>
              <a:gd name="connsiteY1" fmla="*/ 675861 h 974841"/>
              <a:gd name="connsiteX2" fmla="*/ 2504661 w 9157252"/>
              <a:gd name="connsiteY2" fmla="*/ 974841 h 974841"/>
              <a:gd name="connsiteX3" fmla="*/ 9144000 w 9157252"/>
              <a:gd name="connsiteY3" fmla="*/ 689113 h 974841"/>
              <a:gd name="connsiteX4" fmla="*/ 9157252 w 9157252"/>
              <a:gd name="connsiteY4" fmla="*/ 0 h 974841"/>
              <a:gd name="connsiteX5" fmla="*/ 0 w 9157252"/>
              <a:gd name="connsiteY5" fmla="*/ 13252 h 974841"/>
              <a:gd name="connsiteX0" fmla="*/ 0 w 9157252"/>
              <a:gd name="connsiteY0" fmla="*/ 441460 h 1403049"/>
              <a:gd name="connsiteX1" fmla="*/ 13252 w 9157252"/>
              <a:gd name="connsiteY1" fmla="*/ 1104069 h 1403049"/>
              <a:gd name="connsiteX2" fmla="*/ 2504661 w 9157252"/>
              <a:gd name="connsiteY2" fmla="*/ 1403049 h 1403049"/>
              <a:gd name="connsiteX3" fmla="*/ 9144000 w 9157252"/>
              <a:gd name="connsiteY3" fmla="*/ 1117321 h 1403049"/>
              <a:gd name="connsiteX4" fmla="*/ 9157252 w 9157252"/>
              <a:gd name="connsiteY4" fmla="*/ 428208 h 1403049"/>
              <a:gd name="connsiteX5" fmla="*/ 0 w 9157252"/>
              <a:gd name="connsiteY5" fmla="*/ 441460 h 1403049"/>
              <a:gd name="connsiteX0" fmla="*/ 0 w 9157252"/>
              <a:gd name="connsiteY0" fmla="*/ 441460 h 1403049"/>
              <a:gd name="connsiteX1" fmla="*/ 13252 w 9157252"/>
              <a:gd name="connsiteY1" fmla="*/ 1104069 h 1403049"/>
              <a:gd name="connsiteX2" fmla="*/ 2504661 w 9157252"/>
              <a:gd name="connsiteY2" fmla="*/ 1403049 h 1403049"/>
              <a:gd name="connsiteX3" fmla="*/ 9144000 w 9157252"/>
              <a:gd name="connsiteY3" fmla="*/ 1117321 h 1403049"/>
              <a:gd name="connsiteX4" fmla="*/ 9157252 w 9157252"/>
              <a:gd name="connsiteY4" fmla="*/ 428208 h 1403049"/>
              <a:gd name="connsiteX5" fmla="*/ 0 w 9157252"/>
              <a:gd name="connsiteY5" fmla="*/ 441460 h 1403049"/>
              <a:gd name="connsiteX0" fmla="*/ 0 w 9157252"/>
              <a:gd name="connsiteY0" fmla="*/ 441460 h 1553205"/>
              <a:gd name="connsiteX1" fmla="*/ 13252 w 9157252"/>
              <a:gd name="connsiteY1" fmla="*/ 1104069 h 1553205"/>
              <a:gd name="connsiteX2" fmla="*/ 2504661 w 9157252"/>
              <a:gd name="connsiteY2" fmla="*/ 1403049 h 1553205"/>
              <a:gd name="connsiteX3" fmla="*/ 9144000 w 9157252"/>
              <a:gd name="connsiteY3" fmla="*/ 1117321 h 1553205"/>
              <a:gd name="connsiteX4" fmla="*/ 9157252 w 9157252"/>
              <a:gd name="connsiteY4" fmla="*/ 428208 h 1553205"/>
              <a:gd name="connsiteX5" fmla="*/ 0 w 9157252"/>
              <a:gd name="connsiteY5" fmla="*/ 441460 h 1553205"/>
              <a:gd name="connsiteX0" fmla="*/ 0 w 9157252"/>
              <a:gd name="connsiteY0" fmla="*/ 655798 h 1767543"/>
              <a:gd name="connsiteX1" fmla="*/ 13252 w 9157252"/>
              <a:gd name="connsiteY1" fmla="*/ 1318407 h 1767543"/>
              <a:gd name="connsiteX2" fmla="*/ 2076001 w 9157252"/>
              <a:gd name="connsiteY2" fmla="*/ 1403049 h 1767543"/>
              <a:gd name="connsiteX3" fmla="*/ 9144000 w 9157252"/>
              <a:gd name="connsiteY3" fmla="*/ 1331659 h 1767543"/>
              <a:gd name="connsiteX4" fmla="*/ 9157252 w 9157252"/>
              <a:gd name="connsiteY4" fmla="*/ 642546 h 1767543"/>
              <a:gd name="connsiteX5" fmla="*/ 0 w 9157252"/>
              <a:gd name="connsiteY5" fmla="*/ 655798 h 1767543"/>
              <a:gd name="connsiteX0" fmla="*/ 3188010 w 12345262"/>
              <a:gd name="connsiteY0" fmla="*/ 655798 h 2806098"/>
              <a:gd name="connsiteX1" fmla="*/ 3201262 w 12345262"/>
              <a:gd name="connsiteY1" fmla="*/ 1318407 h 2806098"/>
              <a:gd name="connsiteX2" fmla="*/ 5264011 w 12345262"/>
              <a:gd name="connsiteY2" fmla="*/ 1403049 h 2806098"/>
              <a:gd name="connsiteX3" fmla="*/ 12332010 w 12345262"/>
              <a:gd name="connsiteY3" fmla="*/ 1331659 h 2806098"/>
              <a:gd name="connsiteX4" fmla="*/ 12345262 w 12345262"/>
              <a:gd name="connsiteY4" fmla="*/ 642546 h 2806098"/>
              <a:gd name="connsiteX5" fmla="*/ 3188010 w 12345262"/>
              <a:gd name="connsiteY5" fmla="*/ 655798 h 2806098"/>
              <a:gd name="connsiteX0" fmla="*/ 3188010 w 12345262"/>
              <a:gd name="connsiteY0" fmla="*/ 13252 h 2163552"/>
              <a:gd name="connsiteX1" fmla="*/ 3201262 w 12345262"/>
              <a:gd name="connsiteY1" fmla="*/ 675861 h 2163552"/>
              <a:gd name="connsiteX2" fmla="*/ 5264011 w 12345262"/>
              <a:gd name="connsiteY2" fmla="*/ 760503 h 2163552"/>
              <a:gd name="connsiteX3" fmla="*/ 6920754 w 12345262"/>
              <a:gd name="connsiteY3" fmla="*/ 379937 h 2163552"/>
              <a:gd name="connsiteX4" fmla="*/ 12332010 w 12345262"/>
              <a:gd name="connsiteY4" fmla="*/ 689113 h 2163552"/>
              <a:gd name="connsiteX5" fmla="*/ 12345262 w 12345262"/>
              <a:gd name="connsiteY5" fmla="*/ 0 h 2163552"/>
              <a:gd name="connsiteX6" fmla="*/ 3188010 w 12345262"/>
              <a:gd name="connsiteY6" fmla="*/ 13252 h 2163552"/>
              <a:gd name="connsiteX0" fmla="*/ 3188010 w 12345262"/>
              <a:gd name="connsiteY0" fmla="*/ 13252 h 2163552"/>
              <a:gd name="connsiteX1" fmla="*/ 3201262 w 12345262"/>
              <a:gd name="connsiteY1" fmla="*/ 675861 h 2163552"/>
              <a:gd name="connsiteX2" fmla="*/ 5264011 w 12345262"/>
              <a:gd name="connsiteY2" fmla="*/ 760503 h 2163552"/>
              <a:gd name="connsiteX3" fmla="*/ 4849052 w 12345262"/>
              <a:gd name="connsiteY3" fmla="*/ 256111 h 2163552"/>
              <a:gd name="connsiteX4" fmla="*/ 6920754 w 12345262"/>
              <a:gd name="connsiteY4" fmla="*/ 379937 h 2163552"/>
              <a:gd name="connsiteX5" fmla="*/ 12332010 w 12345262"/>
              <a:gd name="connsiteY5" fmla="*/ 689113 h 2163552"/>
              <a:gd name="connsiteX6" fmla="*/ 12345262 w 12345262"/>
              <a:gd name="connsiteY6" fmla="*/ 0 h 2163552"/>
              <a:gd name="connsiteX7" fmla="*/ 3188010 w 12345262"/>
              <a:gd name="connsiteY7" fmla="*/ 13252 h 2163552"/>
              <a:gd name="connsiteX0" fmla="*/ 6920754 w 12345262"/>
              <a:gd name="connsiteY0" fmla="*/ 379937 h 2163552"/>
              <a:gd name="connsiteX1" fmla="*/ 12332010 w 12345262"/>
              <a:gd name="connsiteY1" fmla="*/ 689113 h 2163552"/>
              <a:gd name="connsiteX2" fmla="*/ 12345262 w 12345262"/>
              <a:gd name="connsiteY2" fmla="*/ 0 h 2163552"/>
              <a:gd name="connsiteX3" fmla="*/ 3188010 w 12345262"/>
              <a:gd name="connsiteY3" fmla="*/ 13252 h 2163552"/>
              <a:gd name="connsiteX4" fmla="*/ 3201262 w 12345262"/>
              <a:gd name="connsiteY4" fmla="*/ 675861 h 2163552"/>
              <a:gd name="connsiteX5" fmla="*/ 5264011 w 12345262"/>
              <a:gd name="connsiteY5" fmla="*/ 760503 h 2163552"/>
              <a:gd name="connsiteX6" fmla="*/ 4940492 w 12345262"/>
              <a:gd name="connsiteY6" fmla="*/ 347551 h 2163552"/>
              <a:gd name="connsiteX0" fmla="*/ 6920754 w 12345262"/>
              <a:gd name="connsiteY0" fmla="*/ 379937 h 2163552"/>
              <a:gd name="connsiteX1" fmla="*/ 12332010 w 12345262"/>
              <a:gd name="connsiteY1" fmla="*/ 689113 h 2163552"/>
              <a:gd name="connsiteX2" fmla="*/ 12345262 w 12345262"/>
              <a:gd name="connsiteY2" fmla="*/ 0 h 2163552"/>
              <a:gd name="connsiteX3" fmla="*/ 3188010 w 12345262"/>
              <a:gd name="connsiteY3" fmla="*/ 13252 h 2163552"/>
              <a:gd name="connsiteX4" fmla="*/ 3201262 w 12345262"/>
              <a:gd name="connsiteY4" fmla="*/ 675861 h 2163552"/>
              <a:gd name="connsiteX5" fmla="*/ 5264011 w 12345262"/>
              <a:gd name="connsiteY5" fmla="*/ 760503 h 2163552"/>
              <a:gd name="connsiteX6" fmla="*/ 4940492 w 12345262"/>
              <a:gd name="connsiteY6" fmla="*/ 347551 h 2163552"/>
              <a:gd name="connsiteX7" fmla="*/ 6920754 w 12345262"/>
              <a:gd name="connsiteY7" fmla="*/ 379937 h 2163552"/>
              <a:gd name="connsiteX0" fmla="*/ 6920754 w 12345262"/>
              <a:gd name="connsiteY0" fmla="*/ 379937 h 2163552"/>
              <a:gd name="connsiteX1" fmla="*/ 12332010 w 12345262"/>
              <a:gd name="connsiteY1" fmla="*/ 689113 h 2163552"/>
              <a:gd name="connsiteX2" fmla="*/ 12345262 w 12345262"/>
              <a:gd name="connsiteY2" fmla="*/ 0 h 2163552"/>
              <a:gd name="connsiteX3" fmla="*/ 3188010 w 12345262"/>
              <a:gd name="connsiteY3" fmla="*/ 13252 h 2163552"/>
              <a:gd name="connsiteX4" fmla="*/ 3201262 w 12345262"/>
              <a:gd name="connsiteY4" fmla="*/ 675861 h 2163552"/>
              <a:gd name="connsiteX5" fmla="*/ 5264011 w 12345262"/>
              <a:gd name="connsiteY5" fmla="*/ 760503 h 2163552"/>
              <a:gd name="connsiteX6" fmla="*/ 6920754 w 12345262"/>
              <a:gd name="connsiteY6" fmla="*/ 379937 h 2163552"/>
              <a:gd name="connsiteX0" fmla="*/ 3732744 w 9157252"/>
              <a:gd name="connsiteY0" fmla="*/ 379937 h 736975"/>
              <a:gd name="connsiteX1" fmla="*/ 9144000 w 9157252"/>
              <a:gd name="connsiteY1" fmla="*/ 689113 h 736975"/>
              <a:gd name="connsiteX2" fmla="*/ 9157252 w 9157252"/>
              <a:gd name="connsiteY2" fmla="*/ 0 h 736975"/>
              <a:gd name="connsiteX3" fmla="*/ 0 w 9157252"/>
              <a:gd name="connsiteY3" fmla="*/ 13252 h 736975"/>
              <a:gd name="connsiteX4" fmla="*/ 13252 w 9157252"/>
              <a:gd name="connsiteY4" fmla="*/ 675861 h 736975"/>
              <a:gd name="connsiteX5" fmla="*/ 3732744 w 9157252"/>
              <a:gd name="connsiteY5" fmla="*/ 379937 h 736975"/>
              <a:gd name="connsiteX0" fmla="*/ 2232514 w 9157252"/>
              <a:gd name="connsiteY0" fmla="*/ 737103 h 737103"/>
              <a:gd name="connsiteX1" fmla="*/ 9144000 w 9157252"/>
              <a:gd name="connsiteY1" fmla="*/ 689113 h 737103"/>
              <a:gd name="connsiteX2" fmla="*/ 9157252 w 9157252"/>
              <a:gd name="connsiteY2" fmla="*/ 0 h 737103"/>
              <a:gd name="connsiteX3" fmla="*/ 0 w 9157252"/>
              <a:gd name="connsiteY3" fmla="*/ 13252 h 737103"/>
              <a:gd name="connsiteX4" fmla="*/ 13252 w 9157252"/>
              <a:gd name="connsiteY4" fmla="*/ 675861 h 737103"/>
              <a:gd name="connsiteX5" fmla="*/ 2232514 w 9157252"/>
              <a:gd name="connsiteY5" fmla="*/ 737103 h 737103"/>
              <a:gd name="connsiteX0" fmla="*/ 2232514 w 9157252"/>
              <a:gd name="connsiteY0" fmla="*/ 737103 h 737103"/>
              <a:gd name="connsiteX1" fmla="*/ 6547402 w 9157252"/>
              <a:gd name="connsiteY1" fmla="*/ 360888 h 737103"/>
              <a:gd name="connsiteX2" fmla="*/ 9144000 w 9157252"/>
              <a:gd name="connsiteY2" fmla="*/ 689113 h 737103"/>
              <a:gd name="connsiteX3" fmla="*/ 9157252 w 9157252"/>
              <a:gd name="connsiteY3" fmla="*/ 0 h 737103"/>
              <a:gd name="connsiteX4" fmla="*/ 0 w 9157252"/>
              <a:gd name="connsiteY4" fmla="*/ 13252 h 737103"/>
              <a:gd name="connsiteX5" fmla="*/ 13252 w 9157252"/>
              <a:gd name="connsiteY5" fmla="*/ 675861 h 737103"/>
              <a:gd name="connsiteX6" fmla="*/ 2232514 w 9157252"/>
              <a:gd name="connsiteY6" fmla="*/ 737103 h 737103"/>
              <a:gd name="connsiteX0" fmla="*/ 2232514 w 9157252"/>
              <a:gd name="connsiteY0" fmla="*/ 737103 h 749261"/>
              <a:gd name="connsiteX1" fmla="*/ 6547402 w 9157252"/>
              <a:gd name="connsiteY1" fmla="*/ 360888 h 749261"/>
              <a:gd name="connsiteX2" fmla="*/ 9144000 w 9157252"/>
              <a:gd name="connsiteY2" fmla="*/ 689113 h 749261"/>
              <a:gd name="connsiteX3" fmla="*/ 9157252 w 9157252"/>
              <a:gd name="connsiteY3" fmla="*/ 0 h 749261"/>
              <a:gd name="connsiteX4" fmla="*/ 0 w 9157252"/>
              <a:gd name="connsiteY4" fmla="*/ 13252 h 749261"/>
              <a:gd name="connsiteX5" fmla="*/ 13252 w 9157252"/>
              <a:gd name="connsiteY5" fmla="*/ 675861 h 749261"/>
              <a:gd name="connsiteX6" fmla="*/ 2232514 w 9157252"/>
              <a:gd name="connsiteY6" fmla="*/ 737103 h 749261"/>
              <a:gd name="connsiteX0" fmla="*/ 2232514 w 9157252"/>
              <a:gd name="connsiteY0" fmla="*/ 737103 h 749261"/>
              <a:gd name="connsiteX1" fmla="*/ 6547402 w 9157252"/>
              <a:gd name="connsiteY1" fmla="*/ 360888 h 749261"/>
              <a:gd name="connsiteX2" fmla="*/ 9144000 w 9157252"/>
              <a:gd name="connsiteY2" fmla="*/ 689113 h 749261"/>
              <a:gd name="connsiteX3" fmla="*/ 9157252 w 9157252"/>
              <a:gd name="connsiteY3" fmla="*/ 0 h 749261"/>
              <a:gd name="connsiteX4" fmla="*/ 0 w 9157252"/>
              <a:gd name="connsiteY4" fmla="*/ 13252 h 749261"/>
              <a:gd name="connsiteX5" fmla="*/ 13252 w 9157252"/>
              <a:gd name="connsiteY5" fmla="*/ 675861 h 749261"/>
              <a:gd name="connsiteX6" fmla="*/ 2232514 w 9157252"/>
              <a:gd name="connsiteY6" fmla="*/ 737103 h 749261"/>
              <a:gd name="connsiteX0" fmla="*/ 2232514 w 9157252"/>
              <a:gd name="connsiteY0" fmla="*/ 737103 h 915888"/>
              <a:gd name="connsiteX1" fmla="*/ 6547402 w 9157252"/>
              <a:gd name="connsiteY1" fmla="*/ 360888 h 915888"/>
              <a:gd name="connsiteX2" fmla="*/ 9144000 w 9157252"/>
              <a:gd name="connsiteY2" fmla="*/ 689113 h 915888"/>
              <a:gd name="connsiteX3" fmla="*/ 9157252 w 9157252"/>
              <a:gd name="connsiteY3" fmla="*/ 0 h 915888"/>
              <a:gd name="connsiteX4" fmla="*/ 0 w 9157252"/>
              <a:gd name="connsiteY4" fmla="*/ 13252 h 915888"/>
              <a:gd name="connsiteX5" fmla="*/ 13252 w 9157252"/>
              <a:gd name="connsiteY5" fmla="*/ 675861 h 915888"/>
              <a:gd name="connsiteX6" fmla="*/ 2232514 w 9157252"/>
              <a:gd name="connsiteY6" fmla="*/ 737103 h 915888"/>
              <a:gd name="connsiteX0" fmla="*/ 2232514 w 9157252"/>
              <a:gd name="connsiteY0" fmla="*/ 737103 h 915888"/>
              <a:gd name="connsiteX1" fmla="*/ 6547402 w 9157252"/>
              <a:gd name="connsiteY1" fmla="*/ 360888 h 915888"/>
              <a:gd name="connsiteX2" fmla="*/ 9144000 w 9157252"/>
              <a:gd name="connsiteY2" fmla="*/ 689113 h 915888"/>
              <a:gd name="connsiteX3" fmla="*/ 9157252 w 9157252"/>
              <a:gd name="connsiteY3" fmla="*/ 0 h 915888"/>
              <a:gd name="connsiteX4" fmla="*/ 0 w 9157252"/>
              <a:gd name="connsiteY4" fmla="*/ 13252 h 915888"/>
              <a:gd name="connsiteX5" fmla="*/ 13252 w 9157252"/>
              <a:gd name="connsiteY5" fmla="*/ 390085 h 915888"/>
              <a:gd name="connsiteX6" fmla="*/ 2232514 w 9157252"/>
              <a:gd name="connsiteY6" fmla="*/ 737103 h 915888"/>
              <a:gd name="connsiteX0" fmla="*/ 1946730 w 9157252"/>
              <a:gd name="connsiteY0" fmla="*/ 737103 h 915888"/>
              <a:gd name="connsiteX1" fmla="*/ 6547402 w 9157252"/>
              <a:gd name="connsiteY1" fmla="*/ 360888 h 915888"/>
              <a:gd name="connsiteX2" fmla="*/ 9144000 w 9157252"/>
              <a:gd name="connsiteY2" fmla="*/ 689113 h 915888"/>
              <a:gd name="connsiteX3" fmla="*/ 9157252 w 9157252"/>
              <a:gd name="connsiteY3" fmla="*/ 0 h 915888"/>
              <a:gd name="connsiteX4" fmla="*/ 0 w 9157252"/>
              <a:gd name="connsiteY4" fmla="*/ 13252 h 915888"/>
              <a:gd name="connsiteX5" fmla="*/ 13252 w 9157252"/>
              <a:gd name="connsiteY5" fmla="*/ 390085 h 915888"/>
              <a:gd name="connsiteX6" fmla="*/ 1946730 w 9157252"/>
              <a:gd name="connsiteY6" fmla="*/ 737103 h 915888"/>
              <a:gd name="connsiteX0" fmla="*/ 1946730 w 9157252"/>
              <a:gd name="connsiteY0" fmla="*/ 737103 h 915888"/>
              <a:gd name="connsiteX1" fmla="*/ 6547402 w 9157252"/>
              <a:gd name="connsiteY1" fmla="*/ 360888 h 915888"/>
              <a:gd name="connsiteX2" fmla="*/ 9144000 w 9157252"/>
              <a:gd name="connsiteY2" fmla="*/ 689113 h 915888"/>
              <a:gd name="connsiteX3" fmla="*/ 9157252 w 9157252"/>
              <a:gd name="connsiteY3" fmla="*/ 0 h 915888"/>
              <a:gd name="connsiteX4" fmla="*/ 0 w 9157252"/>
              <a:gd name="connsiteY4" fmla="*/ 13252 h 915888"/>
              <a:gd name="connsiteX5" fmla="*/ 13252 w 9157252"/>
              <a:gd name="connsiteY5" fmla="*/ 390085 h 915888"/>
              <a:gd name="connsiteX6" fmla="*/ 1946730 w 9157252"/>
              <a:gd name="connsiteY6" fmla="*/ 737103 h 915888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  <a:gd name="connsiteX0" fmla="*/ 1946730 w 9157252"/>
              <a:gd name="connsiteY0" fmla="*/ 833048 h 1011833"/>
              <a:gd name="connsiteX1" fmla="*/ 6547402 w 9157252"/>
              <a:gd name="connsiteY1" fmla="*/ 456833 h 1011833"/>
              <a:gd name="connsiteX2" fmla="*/ 9144000 w 9157252"/>
              <a:gd name="connsiteY2" fmla="*/ 499282 h 1011833"/>
              <a:gd name="connsiteX3" fmla="*/ 9157252 w 9157252"/>
              <a:gd name="connsiteY3" fmla="*/ 95945 h 1011833"/>
              <a:gd name="connsiteX4" fmla="*/ 0 w 9157252"/>
              <a:gd name="connsiteY4" fmla="*/ 109197 h 1011833"/>
              <a:gd name="connsiteX5" fmla="*/ 13252 w 9157252"/>
              <a:gd name="connsiteY5" fmla="*/ 486030 h 1011833"/>
              <a:gd name="connsiteX6" fmla="*/ 1946730 w 9157252"/>
              <a:gd name="connsiteY6" fmla="*/ 833048 h 101183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9157252" h="1011833">
                <a:moveTo>
                  <a:pt x="1946730" y="833048"/>
                </a:moveTo>
                <a:cubicBezTo>
                  <a:pt x="3385026" y="707643"/>
                  <a:pt x="4869536" y="107665"/>
                  <a:pt x="6547402" y="456833"/>
                </a:cubicBezTo>
                <a:cubicBezTo>
                  <a:pt x="7696809" y="674765"/>
                  <a:pt x="8642321" y="840438"/>
                  <a:pt x="9144000" y="499282"/>
                </a:cubicBezTo>
                <a:cubicBezTo>
                  <a:pt x="9148417" y="0"/>
                  <a:pt x="9152835" y="325649"/>
                  <a:pt x="9157252" y="95945"/>
                </a:cubicBezTo>
                <a:lnTo>
                  <a:pt x="0" y="109197"/>
                </a:lnTo>
                <a:lnTo>
                  <a:pt x="13252" y="486030"/>
                </a:lnTo>
                <a:cubicBezTo>
                  <a:pt x="124988" y="555862"/>
                  <a:pt x="448779" y="1011833"/>
                  <a:pt x="1946730" y="833048"/>
                </a:cubicBezTo>
                <a:close/>
              </a:path>
            </a:pathLst>
          </a:custGeom>
          <a:gradFill>
            <a:gsLst>
              <a:gs pos="0">
                <a:srgbClr val="5E9EFF"/>
              </a:gs>
              <a:gs pos="39999">
                <a:srgbClr val="85C2FF"/>
              </a:gs>
              <a:gs pos="70000">
                <a:srgbClr val="C4D6EB"/>
              </a:gs>
              <a:gs pos="100000">
                <a:srgbClr val="FFEBFA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nl-NL"/>
          </a:p>
        </p:txBody>
      </p:sp>
      <p:sp>
        <p:nvSpPr>
          <p:cNvPr id="10" name="Vrije vorm 9"/>
          <p:cNvSpPr/>
          <p:nvPr/>
        </p:nvSpPr>
        <p:spPr>
          <a:xfrm rot="10800000">
            <a:off x="0" y="6572250"/>
            <a:ext cx="9156700" cy="285750"/>
          </a:xfrm>
          <a:custGeom>
            <a:avLst/>
            <a:gdLst>
              <a:gd name="connsiteX0" fmla="*/ 0 w 9157252"/>
              <a:gd name="connsiteY0" fmla="*/ 26504 h 543339"/>
              <a:gd name="connsiteX1" fmla="*/ 9157252 w 9157252"/>
              <a:gd name="connsiteY1" fmla="*/ 0 h 543339"/>
              <a:gd name="connsiteX2" fmla="*/ 9157252 w 9157252"/>
              <a:gd name="connsiteY2" fmla="*/ 543339 h 543339"/>
              <a:gd name="connsiteX3" fmla="*/ 0 w 9157252"/>
              <a:gd name="connsiteY3" fmla="*/ 384313 h 543339"/>
              <a:gd name="connsiteX4" fmla="*/ 0 w 9157252"/>
              <a:gd name="connsiteY4" fmla="*/ 26504 h 5433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0 w 9157252"/>
              <a:gd name="connsiteY4" fmla="*/ 384313 h 672939"/>
              <a:gd name="connsiteX5" fmla="*/ 0 w 9157252"/>
              <a:gd name="connsiteY5" fmla="*/ 26504 h 6729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0 w 9157252"/>
              <a:gd name="connsiteY4" fmla="*/ 384313 h 672939"/>
              <a:gd name="connsiteX5" fmla="*/ 0 w 9157252"/>
              <a:gd name="connsiteY5" fmla="*/ 26504 h 6729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5433391 w 9157252"/>
              <a:gd name="connsiteY4" fmla="*/ 320926 h 672939"/>
              <a:gd name="connsiteX5" fmla="*/ 0 w 9157252"/>
              <a:gd name="connsiteY5" fmla="*/ 384313 h 672939"/>
              <a:gd name="connsiteX6" fmla="*/ 0 w 9157252"/>
              <a:gd name="connsiteY6" fmla="*/ 26504 h 672939"/>
              <a:gd name="connsiteX0" fmla="*/ 0 w 9157252"/>
              <a:gd name="connsiteY0" fmla="*/ 26504 h 672939"/>
              <a:gd name="connsiteX1" fmla="*/ 9157252 w 9157252"/>
              <a:gd name="connsiteY1" fmla="*/ 0 h 672939"/>
              <a:gd name="connsiteX2" fmla="*/ 9157252 w 9157252"/>
              <a:gd name="connsiteY2" fmla="*/ 543339 h 672939"/>
              <a:gd name="connsiteX3" fmla="*/ 8256104 w 9157252"/>
              <a:gd name="connsiteY3" fmla="*/ 672939 h 672939"/>
              <a:gd name="connsiteX4" fmla="*/ 5433391 w 9157252"/>
              <a:gd name="connsiteY4" fmla="*/ 320926 h 672939"/>
              <a:gd name="connsiteX5" fmla="*/ 0 w 9157252"/>
              <a:gd name="connsiteY5" fmla="*/ 384313 h 672939"/>
              <a:gd name="connsiteX6" fmla="*/ 0 w 9157252"/>
              <a:gd name="connsiteY6" fmla="*/ 26504 h 672939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433391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433391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433391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790549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790549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790549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5563704 w 9157252"/>
              <a:gd name="connsiteY5" fmla="*/ 305352 h 686191"/>
              <a:gd name="connsiteX6" fmla="*/ 0 w 9157252"/>
              <a:gd name="connsiteY6" fmla="*/ 384313 h 686191"/>
              <a:gd name="connsiteX7" fmla="*/ 0 w 9157252"/>
              <a:gd name="connsiteY7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5570054 w 9157252"/>
              <a:gd name="connsiteY5" fmla="*/ 311702 h 686191"/>
              <a:gd name="connsiteX6" fmla="*/ 0 w 9157252"/>
              <a:gd name="connsiteY6" fmla="*/ 384313 h 686191"/>
              <a:gd name="connsiteX7" fmla="*/ 0 w 9157252"/>
              <a:gd name="connsiteY7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320926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  <a:gd name="connsiteX0" fmla="*/ 0 w 9157252"/>
              <a:gd name="connsiteY0" fmla="*/ 26504 h 686191"/>
              <a:gd name="connsiteX1" fmla="*/ 9157252 w 9157252"/>
              <a:gd name="connsiteY1" fmla="*/ 0 h 686191"/>
              <a:gd name="connsiteX2" fmla="*/ 9157252 w 9157252"/>
              <a:gd name="connsiteY2" fmla="*/ 543339 h 686191"/>
              <a:gd name="connsiteX3" fmla="*/ 8256104 w 9157252"/>
              <a:gd name="connsiteY3" fmla="*/ 672939 h 686191"/>
              <a:gd name="connsiteX4" fmla="*/ 5576203 w 9157252"/>
              <a:gd name="connsiteY4" fmla="*/ 249464 h 686191"/>
              <a:gd name="connsiteX5" fmla="*/ 0 w 9157252"/>
              <a:gd name="connsiteY5" fmla="*/ 384313 h 686191"/>
              <a:gd name="connsiteX6" fmla="*/ 0 w 9157252"/>
              <a:gd name="connsiteY6" fmla="*/ 26504 h 68619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9157252" h="686191">
                <a:moveTo>
                  <a:pt x="0" y="26504"/>
                </a:moveTo>
                <a:lnTo>
                  <a:pt x="9157252" y="0"/>
                </a:lnTo>
                <a:lnTo>
                  <a:pt x="9157252" y="543339"/>
                </a:lnTo>
                <a:cubicBezTo>
                  <a:pt x="9007061" y="655495"/>
                  <a:pt x="8876747" y="686191"/>
                  <a:pt x="8256104" y="672939"/>
                </a:cubicBezTo>
                <a:cubicBezTo>
                  <a:pt x="7253818" y="639621"/>
                  <a:pt x="7315730" y="353174"/>
                  <a:pt x="5576203" y="249464"/>
                </a:cubicBezTo>
                <a:cubicBezTo>
                  <a:pt x="4200186" y="201360"/>
                  <a:pt x="929367" y="433383"/>
                  <a:pt x="0" y="384313"/>
                </a:cubicBezTo>
                <a:lnTo>
                  <a:pt x="0" y="26504"/>
                </a:lnTo>
                <a:close/>
              </a:path>
            </a:pathLst>
          </a:custGeom>
          <a:solidFill>
            <a:schemeClr val="bg1">
              <a:lumMod val="75000"/>
              <a:alpha val="39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nl-N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l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8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4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9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9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4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9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8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4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4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8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1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14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4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4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4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4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14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14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13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14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8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8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14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37.png"/><Relationship Id="rId4" Type="http://schemas.openxmlformats.org/officeDocument/2006/relationships/image" Target="../media/image36.jpe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8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8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8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9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9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42.jpe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9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8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8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9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0.xml"/><Relationship Id="rId1" Type="http://schemas.openxmlformats.org/officeDocument/2006/relationships/slideLayout" Target="../slideLayouts/slideLayout7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notesSlide" Target="../notesSlides/notesSlide61.xml"/><Relationship Id="rId1" Type="http://schemas.openxmlformats.org/officeDocument/2006/relationships/slideLayout" Target="../slideLayouts/slideLayout7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7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7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14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14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14.xml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14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14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14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7.xml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74.xml"/><Relationship Id="rId1" Type="http://schemas.openxmlformats.org/officeDocument/2006/relationships/slideLayout" Target="../slideLayouts/slideLayout14.xml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notesSlide" Target="../notesSlides/notesSlide75.xml"/><Relationship Id="rId1" Type="http://schemas.openxmlformats.org/officeDocument/2006/relationships/slideLayout" Target="../slideLayouts/slideLayout14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notesSlide" Target="../notesSlides/notesSlide76.xml"/><Relationship Id="rId1" Type="http://schemas.openxmlformats.org/officeDocument/2006/relationships/slideLayout" Target="../slideLayouts/slideLayout14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notesSlide" Target="../notesSlides/notesSlide77.xml"/><Relationship Id="rId1" Type="http://schemas.openxmlformats.org/officeDocument/2006/relationships/slideLayout" Target="../slideLayouts/slideLayout2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notesSlide" Target="../notesSlides/notesSlide78.xml"/><Relationship Id="rId1" Type="http://schemas.openxmlformats.org/officeDocument/2006/relationships/slideLayout" Target="../slideLayouts/slideLayout14.xml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notesSlide" Target="../notesSlides/notesSlide79.xml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Titel 1"/>
          <p:cNvSpPr>
            <a:spLocks noGrp="1"/>
          </p:cNvSpPr>
          <p:nvPr>
            <p:ph type="ctrTitle"/>
          </p:nvPr>
        </p:nvSpPr>
        <p:spPr>
          <a:xfrm>
            <a:off x="714348" y="1357298"/>
            <a:ext cx="7772400" cy="1798641"/>
          </a:xfrm>
        </p:spPr>
        <p:txBody>
          <a:bodyPr/>
          <a:lstStyle/>
          <a:p>
            <a:pPr eaLnBrk="1" hangingPunct="1"/>
            <a:r>
              <a:rPr lang="nl-NL" dirty="0" smtClean="0"/>
              <a:t>Dag 3 Basiscursus ECG</a:t>
            </a:r>
            <a:br>
              <a:rPr lang="nl-NL" dirty="0" smtClean="0"/>
            </a:br>
            <a:r>
              <a:rPr lang="nl-NL" dirty="0" smtClean="0"/>
              <a:t/>
            </a:r>
            <a:br>
              <a:rPr lang="nl-NL" dirty="0" smtClean="0"/>
            </a:br>
            <a:r>
              <a:rPr lang="nl-NL" sz="1800" i="1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Jonas de Jong</a:t>
            </a:r>
            <a:br>
              <a:rPr lang="nl-NL" sz="1800" i="1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</a:br>
            <a:r>
              <a:rPr lang="nl-NL" sz="1800" i="1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Voorzitter Stichting Cardionetworks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1371600" y="4243406"/>
            <a:ext cx="6400800" cy="1900238"/>
          </a:xfrm>
        </p:spPr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nl-NL" sz="2800" dirty="0" smtClean="0"/>
              <a:t>Korte herhaling van 1</a:t>
            </a:r>
            <a:r>
              <a:rPr lang="nl-NL" sz="2800" baseline="30000" dirty="0" smtClean="0"/>
              <a:t>e</a:t>
            </a:r>
            <a:r>
              <a:rPr lang="nl-NL" sz="2800" dirty="0" smtClean="0"/>
              <a:t> twee dagen</a:t>
            </a:r>
          </a:p>
          <a:p>
            <a:pPr eaLnBrk="1" fontAlgn="auto" hangingPunct="1">
              <a:spcAft>
                <a:spcPts val="0"/>
              </a:spcAft>
              <a:defRPr/>
            </a:pPr>
            <a:r>
              <a:rPr lang="nl-NL" sz="2800" dirty="0" smtClean="0"/>
              <a:t>Ritmestoornissen</a:t>
            </a:r>
          </a:p>
          <a:p>
            <a:pPr eaLnBrk="1" fontAlgn="auto" hangingPunct="1">
              <a:spcAft>
                <a:spcPts val="0"/>
              </a:spcAft>
              <a:defRPr/>
            </a:pPr>
            <a:endParaRPr lang="nl-NL" sz="2800" dirty="0" smtClean="0"/>
          </a:p>
          <a:p>
            <a:pPr eaLnBrk="1" fontAlgn="auto" hangingPunct="1">
              <a:spcAft>
                <a:spcPts val="0"/>
              </a:spcAft>
              <a:defRPr/>
            </a:pPr>
            <a:endParaRPr lang="nl-NL" sz="2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jdelijke aanduiding voor tekst 3"/>
          <p:cNvSpPr>
            <a:spLocks noGrp="1"/>
          </p:cNvSpPr>
          <p:nvPr>
            <p:ph type="body" idx="1"/>
          </p:nvPr>
        </p:nvSpPr>
        <p:spPr>
          <a:xfrm>
            <a:off x="722313" y="4500581"/>
            <a:ext cx="7772400" cy="1500187"/>
          </a:xfrm>
        </p:spPr>
        <p:txBody>
          <a:bodyPr/>
          <a:lstStyle/>
          <a:p>
            <a:pPr algn="ctr">
              <a:buFont typeface="Arial" charset="0"/>
              <a:buNone/>
              <a:defRPr/>
            </a:pPr>
            <a:r>
              <a:rPr lang="nl-NL" sz="1400" dirty="0" smtClean="0"/>
              <a:t>non-profit / open access / physician moderated / up-to-date</a:t>
            </a:r>
            <a:endParaRPr lang="nl-NL" sz="1400" dirty="0"/>
          </a:p>
        </p:txBody>
      </p:sp>
      <p:pic>
        <p:nvPicPr>
          <p:cNvPr id="5124" name="Picture 9" descr="P:\Documents and settings\Jonas\Mijn documenten\Cardionetworks\logos\CardioNetworks\cardionetworks_logo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71736" y="5357837"/>
            <a:ext cx="3929090" cy="299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125" name="Rechthoek 4"/>
          <p:cNvSpPr>
            <a:spLocks noChangeArrowheads="1"/>
          </p:cNvSpPr>
          <p:nvPr/>
        </p:nvSpPr>
        <p:spPr bwMode="auto">
          <a:xfrm>
            <a:off x="785813" y="5000625"/>
            <a:ext cx="7786687" cy="646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nl-NL" dirty="0"/>
              <a:t/>
            </a:r>
            <a:br>
              <a:rPr lang="nl-NL" dirty="0"/>
            </a:br>
            <a:endParaRPr lang="nl-NL" dirty="0"/>
          </a:p>
        </p:txBody>
      </p:sp>
      <p:pic>
        <p:nvPicPr>
          <p:cNvPr id="6" name="Picture 8" descr="C:\Users\Jonas\Documents\Cardionetworks\logos\ECGpedia\ECGpediaD07aR05eP01ZL.tif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357422" y="1428736"/>
            <a:ext cx="4248307" cy="8239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el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Cursusoverzicht</a:t>
            </a:r>
          </a:p>
        </p:txBody>
      </p:sp>
      <p:sp>
        <p:nvSpPr>
          <p:cNvPr id="6147" name="Tijdelijke aanduiding voor inhoud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l-NL" dirty="0" smtClean="0"/>
              <a:t>Dag 1: Basis, systematische beoordeling</a:t>
            </a:r>
          </a:p>
          <a:p>
            <a:pPr lvl="1"/>
            <a:r>
              <a:rPr lang="nl-NL" sz="2000" dirty="0" smtClean="0"/>
              <a:t>Ivo van der Bilt</a:t>
            </a:r>
          </a:p>
          <a:p>
            <a:r>
              <a:rPr lang="nl-NL" dirty="0" smtClean="0"/>
              <a:t>Dag 2: Ischemie</a:t>
            </a:r>
          </a:p>
          <a:p>
            <a:pPr lvl="1"/>
            <a:r>
              <a:rPr lang="nl-NL" sz="2000" dirty="0" smtClean="0"/>
              <a:t>Martijn Meuwissen</a:t>
            </a:r>
          </a:p>
          <a:p>
            <a:r>
              <a:rPr lang="nl-NL" dirty="0" smtClean="0"/>
              <a:t>Dag 3: Ritmestoornissen</a:t>
            </a:r>
          </a:p>
          <a:p>
            <a:pPr lvl="1"/>
            <a:r>
              <a:rPr lang="nl-NL" sz="2000" dirty="0" smtClean="0"/>
              <a:t>Jonas de Jong</a:t>
            </a:r>
          </a:p>
          <a:p>
            <a:pPr>
              <a:buNone/>
            </a:pPr>
            <a:endParaRPr lang="nl-NL" b="1" dirty="0" smtClean="0"/>
          </a:p>
          <a:p>
            <a:pPr lvl="1">
              <a:buNone/>
            </a:pPr>
            <a:r>
              <a:rPr lang="nl-NL" b="1" i="1" dirty="0" smtClean="0"/>
              <a:t>De cursus is interactief. Onderbreek gerust!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el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Cardionetworks</a:t>
            </a:r>
          </a:p>
        </p:txBody>
      </p:sp>
      <p:sp>
        <p:nvSpPr>
          <p:cNvPr id="7171" name="Tijdelijke aanduiding voor inhoud 4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pPr>
              <a:buFont typeface="Arial" pitchFamily="34" charset="0"/>
              <a:buNone/>
            </a:pPr>
            <a:r>
              <a:rPr lang="nl-NL" sz="2000" dirty="0" smtClean="0"/>
              <a:t>Auteurs:</a:t>
            </a:r>
          </a:p>
          <a:p>
            <a:r>
              <a:rPr lang="nl-NL" sz="2000" dirty="0" smtClean="0"/>
              <a:t>Jonas de Jong</a:t>
            </a:r>
          </a:p>
          <a:p>
            <a:r>
              <a:rPr lang="nl-NL" sz="2000" dirty="0" smtClean="0"/>
              <a:t>Ivo van der Bilt</a:t>
            </a:r>
          </a:p>
          <a:p>
            <a:r>
              <a:rPr lang="nl-NL" sz="2000" dirty="0" smtClean="0"/>
              <a:t>Dr. Martijn Meuwissen</a:t>
            </a:r>
          </a:p>
          <a:p>
            <a:r>
              <a:rPr lang="nl-NL" sz="2000" dirty="0" smtClean="0"/>
              <a:t>Dr. Renée van den Brink</a:t>
            </a:r>
          </a:p>
          <a:p>
            <a:r>
              <a:rPr lang="nl-NL" sz="2000" dirty="0" smtClean="0"/>
              <a:t>Dr. Joris de Groot</a:t>
            </a:r>
          </a:p>
          <a:p>
            <a:endParaRPr lang="nl-NL" sz="2000" dirty="0" smtClean="0"/>
          </a:p>
          <a:p>
            <a:pPr>
              <a:buFont typeface="Arial" pitchFamily="34" charset="0"/>
              <a:buNone/>
            </a:pPr>
            <a:r>
              <a:rPr lang="nl-NL" sz="2000" dirty="0" smtClean="0"/>
              <a:t>Illustraties:</a:t>
            </a:r>
          </a:p>
          <a:p>
            <a:r>
              <a:rPr lang="nl-NL" sz="2000" dirty="0" smtClean="0"/>
              <a:t>Rob Kreuger</a:t>
            </a:r>
          </a:p>
          <a:p>
            <a:r>
              <a:rPr lang="nl-NL" sz="2000" dirty="0" smtClean="0"/>
              <a:t>Bart </a:t>
            </a:r>
            <a:r>
              <a:rPr lang="nl-NL" sz="2000" dirty="0" err="1" smtClean="0"/>
              <a:t>Duineveld</a:t>
            </a:r>
            <a:endParaRPr lang="nl-NL" sz="2000" dirty="0" smtClean="0"/>
          </a:p>
          <a:p>
            <a:r>
              <a:rPr lang="nl-NL" sz="2000" dirty="0" smtClean="0"/>
              <a:t>Jonas de Jong</a:t>
            </a:r>
          </a:p>
        </p:txBody>
      </p:sp>
      <p:sp>
        <p:nvSpPr>
          <p:cNvPr id="7172" name="Tijdelijke aanduiding voor inhoud 5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pPr>
              <a:buFont typeface="Arial" pitchFamily="34" charset="0"/>
              <a:buNone/>
            </a:pPr>
            <a:r>
              <a:rPr lang="nl-NL" sz="2000" dirty="0" smtClean="0"/>
              <a:t>Met dank aan:</a:t>
            </a:r>
          </a:p>
          <a:p>
            <a:r>
              <a:rPr lang="nl-NL" sz="2000" dirty="0" smtClean="0"/>
              <a:t>Prof. Dr. Arthur Wilde</a:t>
            </a:r>
          </a:p>
          <a:p>
            <a:r>
              <a:rPr lang="nl-NL" sz="2000" dirty="0" smtClean="0"/>
              <a:t>Dr. Rudolph Koster</a:t>
            </a:r>
          </a:p>
          <a:p>
            <a:pPr>
              <a:buFont typeface="Arial" pitchFamily="34" charset="0"/>
              <a:buNone/>
            </a:pPr>
            <a:endParaRPr lang="nl-NL" sz="2000" dirty="0" smtClean="0"/>
          </a:p>
          <a:p>
            <a:pPr>
              <a:buFont typeface="Arial" pitchFamily="34" charset="0"/>
              <a:buNone/>
            </a:pPr>
            <a:r>
              <a:rPr lang="nl-NL" sz="2000" dirty="0" smtClean="0"/>
              <a:t>Boeken:</a:t>
            </a:r>
          </a:p>
          <a:p>
            <a:r>
              <a:rPr lang="nl-NL" sz="2000" dirty="0" smtClean="0"/>
              <a:t>Wellens: </a:t>
            </a:r>
            <a:r>
              <a:rPr lang="nl-NL" sz="2000" i="1" dirty="0" smtClean="0"/>
              <a:t>The ECG in Emergency Decision Making</a:t>
            </a:r>
          </a:p>
          <a:p>
            <a:r>
              <a:rPr lang="nl-NL" sz="2000" dirty="0" smtClean="0"/>
              <a:t>Garcia / Miller: </a:t>
            </a:r>
            <a:r>
              <a:rPr lang="nl-NL" sz="2000" i="1" dirty="0" smtClean="0"/>
              <a:t>Arrhythmia Recognition</a:t>
            </a:r>
          </a:p>
          <a:p>
            <a:r>
              <a:rPr lang="nl-NL" sz="2000" i="1" dirty="0" smtClean="0"/>
              <a:t>Braunwald Heart Disease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Programma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nl-NL" dirty="0" smtClean="0"/>
              <a:t>Korte herhaling</a:t>
            </a:r>
          </a:p>
          <a:p>
            <a:pPr lvl="1"/>
            <a:r>
              <a:rPr lang="nl-NL" dirty="0" smtClean="0"/>
              <a:t>7+2 stappenplan</a:t>
            </a:r>
          </a:p>
          <a:p>
            <a:pPr lvl="1"/>
            <a:r>
              <a:rPr lang="nl-NL" dirty="0" err="1" smtClean="0"/>
              <a:t>Ischemie</a:t>
            </a:r>
            <a:endParaRPr lang="nl-NL" dirty="0" smtClean="0"/>
          </a:p>
          <a:p>
            <a:pPr lvl="1"/>
            <a:r>
              <a:rPr lang="nl-NL" dirty="0" smtClean="0"/>
              <a:t>Geleidingsstoornissen</a:t>
            </a:r>
          </a:p>
          <a:p>
            <a:r>
              <a:rPr lang="nl-NL" dirty="0" smtClean="0"/>
              <a:t>Ritmestoornissen</a:t>
            </a:r>
          </a:p>
          <a:p>
            <a:pPr lvl="1"/>
            <a:r>
              <a:rPr lang="nl-NL" dirty="0" smtClean="0"/>
              <a:t>Theorie</a:t>
            </a:r>
          </a:p>
          <a:p>
            <a:pPr lvl="1"/>
            <a:r>
              <a:rPr lang="nl-NL" dirty="0" err="1" smtClean="0"/>
              <a:t>Oefen-ECG’s</a:t>
            </a:r>
            <a:endParaRPr lang="nl-NL" dirty="0" smtClean="0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7+2 stappenplan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pPr marL="457200" indent="-457200">
              <a:buFont typeface="+mj-lt"/>
              <a:buAutoNum type="arabicPeriod"/>
            </a:pPr>
            <a:r>
              <a:rPr lang="nl-NL" sz="2400" dirty="0" smtClean="0"/>
              <a:t>Ritme </a:t>
            </a:r>
          </a:p>
          <a:p>
            <a:pPr marL="457200" indent="-457200">
              <a:buFont typeface="+mj-lt"/>
              <a:buAutoNum type="arabicPeriod"/>
            </a:pPr>
            <a:r>
              <a:rPr lang="nl-NL" sz="2400" dirty="0" smtClean="0"/>
              <a:t>Hartfrequentie </a:t>
            </a:r>
          </a:p>
          <a:p>
            <a:pPr marL="457200" indent="-457200">
              <a:buFont typeface="+mj-lt"/>
              <a:buAutoNum type="arabicPeriod"/>
            </a:pPr>
            <a:r>
              <a:rPr lang="nl-NL" sz="2400" dirty="0" smtClean="0"/>
              <a:t>Geleidingstijden </a:t>
            </a:r>
          </a:p>
          <a:p>
            <a:pPr marL="457200" indent="-457200">
              <a:buFont typeface="+mj-lt"/>
              <a:buAutoNum type="arabicPeriod"/>
            </a:pPr>
            <a:r>
              <a:rPr lang="nl-NL" sz="2400" dirty="0" err="1" smtClean="0"/>
              <a:t>Hartas</a:t>
            </a:r>
            <a:r>
              <a:rPr lang="nl-NL" sz="2400" dirty="0" smtClean="0"/>
              <a:t> </a:t>
            </a:r>
          </a:p>
          <a:p>
            <a:pPr marL="457200" indent="-457200">
              <a:buFont typeface="+mj-lt"/>
              <a:buAutoNum type="arabicPeriod"/>
            </a:pPr>
            <a:r>
              <a:rPr lang="nl-NL" sz="2400" dirty="0" smtClean="0"/>
              <a:t>P top morfologie</a:t>
            </a:r>
          </a:p>
          <a:p>
            <a:pPr marL="457200" indent="-457200">
              <a:buFont typeface="+mj-lt"/>
              <a:buAutoNum type="arabicPeriod"/>
            </a:pPr>
            <a:r>
              <a:rPr lang="nl-NL" sz="2400" dirty="0" smtClean="0"/>
              <a:t>QRS morfologie </a:t>
            </a:r>
          </a:p>
          <a:p>
            <a:pPr marL="457200" indent="-457200">
              <a:buFont typeface="+mj-lt"/>
              <a:buAutoNum type="arabicPeriod"/>
            </a:pPr>
            <a:r>
              <a:rPr lang="nl-NL" sz="2400" dirty="0" smtClean="0"/>
              <a:t>ST morfologie </a:t>
            </a:r>
          </a:p>
          <a:p>
            <a:r>
              <a:rPr lang="nl-NL" sz="2400" dirty="0" smtClean="0"/>
              <a:t>Vergelijking met het oude ECG </a:t>
            </a:r>
          </a:p>
          <a:p>
            <a:r>
              <a:rPr lang="nl-NL" sz="2400" dirty="0" smtClean="0"/>
              <a:t>Conclusie </a:t>
            </a:r>
          </a:p>
          <a:p>
            <a:endParaRPr lang="nl-NL" sz="2400" dirty="0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Ischemie</a:t>
            </a:r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 smtClean="0"/>
          </a:p>
        </p:txBody>
      </p:sp>
      <p:pic>
        <p:nvPicPr>
          <p:cNvPr id="6" name="Afbeelding 5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28600" y="1219200"/>
            <a:ext cx="3575050" cy="3797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Afbeelding 6"/>
          <p:cNvPicPr>
            <a:picLocks noChangeAspect="1"/>
          </p:cNvPicPr>
          <p:nvPr/>
        </p:nvPicPr>
        <p:blipFill>
          <a:blip r:embed="rId4">
            <a:clrChange>
              <a:clrFrom>
                <a:srgbClr val="F9DAD9"/>
              </a:clrFrom>
              <a:clrTo>
                <a:srgbClr val="F9DAD9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533400" y="1600200"/>
            <a:ext cx="4724400" cy="35433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</p:pic>
      <p:pic>
        <p:nvPicPr>
          <p:cNvPr id="4" name="Afbeelding 3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1219200" y="2057400"/>
            <a:ext cx="3962400" cy="4002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Afbeelding 7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3276600" y="2895600"/>
            <a:ext cx="5718175" cy="353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2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Geleidingsstoornissen</a:t>
            </a:r>
            <a:endParaRPr lang="nl-NL" dirty="0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pPr lvl="0">
              <a:defRPr/>
            </a:pPr>
            <a:r>
              <a:rPr lang="nl-NL" sz="1600" dirty="0" smtClean="0"/>
              <a:t>1</a:t>
            </a:r>
            <a:r>
              <a:rPr lang="nl-NL" sz="1600" baseline="30000" dirty="0" smtClean="0"/>
              <a:t>e</a:t>
            </a:r>
            <a:r>
              <a:rPr lang="nl-NL" sz="1600" dirty="0" smtClean="0"/>
              <a:t> </a:t>
            </a:r>
            <a:r>
              <a:rPr lang="nl-NL" sz="1600" dirty="0" err="1" smtClean="0"/>
              <a:t>graads</a:t>
            </a:r>
            <a:r>
              <a:rPr lang="nl-NL" sz="1600" dirty="0" smtClean="0"/>
              <a:t>: verlengde PQ tijd &gt; 200ms</a:t>
            </a:r>
          </a:p>
          <a:p>
            <a:pPr lvl="0">
              <a:defRPr/>
            </a:pPr>
            <a:r>
              <a:rPr lang="nl-NL" sz="1600" dirty="0" smtClean="0"/>
              <a:t>2</a:t>
            </a:r>
            <a:r>
              <a:rPr lang="nl-NL" sz="1600" baseline="30000" dirty="0" smtClean="0"/>
              <a:t>e</a:t>
            </a:r>
            <a:r>
              <a:rPr lang="nl-NL" sz="1600" dirty="0" smtClean="0"/>
              <a:t> </a:t>
            </a:r>
            <a:r>
              <a:rPr lang="nl-NL" sz="1600" dirty="0" err="1" smtClean="0"/>
              <a:t>graads</a:t>
            </a:r>
            <a:endParaRPr lang="nl-NL" sz="1600" dirty="0" smtClean="0"/>
          </a:p>
          <a:p>
            <a:pPr lvl="1">
              <a:defRPr/>
            </a:pPr>
            <a:r>
              <a:rPr lang="nl-NL" sz="1400" dirty="0" smtClean="0"/>
              <a:t>Type I (</a:t>
            </a:r>
            <a:r>
              <a:rPr lang="nl-NL" sz="1400" dirty="0" err="1" smtClean="0"/>
              <a:t>Wenkebach</a:t>
            </a:r>
            <a:r>
              <a:rPr lang="nl-NL" sz="1400" dirty="0" smtClean="0"/>
              <a:t>): PQ tijd neemt toe van complex tot complex tot er een complex uitvalt.</a:t>
            </a:r>
          </a:p>
          <a:p>
            <a:pPr lvl="1">
              <a:defRPr/>
            </a:pPr>
            <a:r>
              <a:rPr lang="nl-NL" sz="1400" dirty="0" smtClean="0"/>
              <a:t>Type II (</a:t>
            </a:r>
            <a:r>
              <a:rPr lang="nl-NL" sz="1400" dirty="0" err="1" smtClean="0"/>
              <a:t>Mobitz</a:t>
            </a:r>
            <a:r>
              <a:rPr lang="nl-NL" sz="1400" dirty="0" smtClean="0"/>
              <a:t>): PQ tijd is normaal, maar niet alle </a:t>
            </a:r>
            <a:r>
              <a:rPr lang="nl-NL" sz="1400" dirty="0" err="1" smtClean="0"/>
              <a:t>p-toppen</a:t>
            </a:r>
            <a:r>
              <a:rPr lang="nl-NL" sz="1400" dirty="0" smtClean="0"/>
              <a:t> worden gevolgd (plotselinge uitval)</a:t>
            </a:r>
          </a:p>
          <a:p>
            <a:pPr lvl="0">
              <a:defRPr/>
            </a:pPr>
            <a:r>
              <a:rPr lang="nl-NL" sz="1600" dirty="0" err="1" smtClean="0"/>
              <a:t>Hooggradig</a:t>
            </a:r>
            <a:r>
              <a:rPr lang="nl-NL" sz="1600" dirty="0" smtClean="0"/>
              <a:t> AV blok</a:t>
            </a:r>
          </a:p>
          <a:p>
            <a:pPr lvl="0">
              <a:defRPr/>
            </a:pPr>
            <a:r>
              <a:rPr lang="nl-NL" sz="1600" dirty="0" smtClean="0"/>
              <a:t>3</a:t>
            </a:r>
            <a:r>
              <a:rPr lang="nl-NL" sz="1600" baseline="30000" dirty="0" smtClean="0"/>
              <a:t>e</a:t>
            </a:r>
            <a:r>
              <a:rPr lang="nl-NL" sz="1600" dirty="0" smtClean="0"/>
              <a:t> </a:t>
            </a:r>
            <a:r>
              <a:rPr lang="nl-NL" sz="1600" dirty="0" err="1" smtClean="0"/>
              <a:t>graads</a:t>
            </a:r>
            <a:r>
              <a:rPr lang="nl-NL" sz="1600" dirty="0" smtClean="0"/>
              <a:t>: totaal blok</a:t>
            </a:r>
          </a:p>
          <a:p>
            <a:endParaRPr lang="nl-NL" sz="1800" dirty="0"/>
          </a:p>
        </p:txBody>
      </p:sp>
      <p:sp>
        <p:nvSpPr>
          <p:cNvPr id="6" name="Tijdelijke aanduiding voor inhoud 2"/>
          <p:cNvSpPr txBox="1">
            <a:spLocks/>
          </p:cNvSpPr>
          <p:nvPr/>
        </p:nvSpPr>
        <p:spPr bwMode="auto">
          <a:xfrm>
            <a:off x="3575050" y="273050"/>
            <a:ext cx="5111750" cy="5853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nl-NL" sz="24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214414" y="4357694"/>
            <a:ext cx="5676910" cy="21476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858" name="Titel 1"/>
          <p:cNvSpPr>
            <a:spLocks noGrp="1"/>
          </p:cNvSpPr>
          <p:nvPr>
            <p:ph type="title" idx="4294967295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/>
          <a:p>
            <a:pPr algn="l"/>
            <a:endParaRPr lang="nl-NL" sz="2400" b="1" smtClean="0"/>
          </a:p>
        </p:txBody>
      </p:sp>
      <p:sp>
        <p:nvSpPr>
          <p:cNvPr id="249859" name="Tijdelijke aanduiding voor inhoud 2"/>
          <p:cNvSpPr>
            <a:spLocks noGrp="1"/>
          </p:cNvSpPr>
          <p:nvPr>
            <p:ph idx="4294967295"/>
          </p:nvPr>
        </p:nvSpPr>
        <p:spPr>
          <a:xfrm>
            <a:off x="3575050" y="273050"/>
            <a:ext cx="5111750" cy="5853113"/>
          </a:xfrm>
        </p:spPr>
        <p:txBody>
          <a:bodyPr/>
          <a:lstStyle/>
          <a:p>
            <a:endParaRPr lang="nl-NL" sz="2400" smtClean="0"/>
          </a:p>
        </p:txBody>
      </p:sp>
      <p:sp>
        <p:nvSpPr>
          <p:cNvPr id="249860" name="Tijdelijke aanduiding voor tekst 3"/>
          <p:cNvSpPr>
            <a:spLocks noGrp="1"/>
          </p:cNvSpPr>
          <p:nvPr>
            <p:ph type="body" sz="half" idx="4294967295"/>
          </p:nvPr>
        </p:nvSpPr>
        <p:spPr>
          <a:xfrm>
            <a:off x="457200" y="1435100"/>
            <a:ext cx="3008313" cy="4691063"/>
          </a:xfrm>
        </p:spPr>
        <p:txBody>
          <a:bodyPr/>
          <a:lstStyle/>
          <a:p>
            <a:pPr marL="0" indent="0">
              <a:buFont typeface="Arial" pitchFamily="34" charset="0"/>
              <a:buNone/>
            </a:pPr>
            <a:endParaRPr lang="nl-NL" sz="2000" smtClean="0"/>
          </a:p>
        </p:txBody>
      </p:sp>
      <p:pic>
        <p:nvPicPr>
          <p:cNvPr id="249861" name="Picture 6" descr="C:\Users\Bart\Websites en Flash\ECGpedia\!ART\x032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643063" y="642938"/>
            <a:ext cx="5824537" cy="571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hthoek 5"/>
          <p:cNvSpPr/>
          <p:nvPr/>
        </p:nvSpPr>
        <p:spPr>
          <a:xfrm>
            <a:off x="0" y="2286000"/>
            <a:ext cx="9144000" cy="129540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7" name="Rechthoek 6"/>
          <p:cNvSpPr/>
          <p:nvPr/>
        </p:nvSpPr>
        <p:spPr>
          <a:xfrm>
            <a:off x="0" y="3962400"/>
            <a:ext cx="9144000" cy="1371600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8" name="Rechthoek 7"/>
          <p:cNvSpPr/>
          <p:nvPr/>
        </p:nvSpPr>
        <p:spPr>
          <a:xfrm>
            <a:off x="0" y="5715000"/>
            <a:ext cx="9144000" cy="1143000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5" name="Rechthoek 4"/>
          <p:cNvSpPr/>
          <p:nvPr/>
        </p:nvSpPr>
        <p:spPr>
          <a:xfrm>
            <a:off x="0" y="457200"/>
            <a:ext cx="9144000" cy="144780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pic>
        <p:nvPicPr>
          <p:cNvPr id="2" name="Afbeelding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124200" y="533400"/>
            <a:ext cx="5765800" cy="1290098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152400" y="954881"/>
            <a:ext cx="2438400" cy="64633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smtClean="0">
                <a:solidFill>
                  <a:srgbClr val="FFFFFF"/>
                </a:solidFill>
              </a:rPr>
              <a:t>1</a:t>
            </a:r>
            <a:r>
              <a:rPr lang="nl-NL" baseline="30000" dirty="0" smtClean="0">
                <a:solidFill>
                  <a:srgbClr val="FFFFFF"/>
                </a:solidFill>
              </a:rPr>
              <a:t>e</a:t>
            </a:r>
            <a:r>
              <a:rPr lang="nl-NL" dirty="0" smtClean="0">
                <a:solidFill>
                  <a:srgbClr val="FFFFFF"/>
                </a:solidFill>
              </a:rPr>
              <a:t> </a:t>
            </a:r>
            <a:r>
              <a:rPr lang="nl-NL" dirty="0" err="1" smtClean="0">
                <a:solidFill>
                  <a:srgbClr val="FFFFFF"/>
                </a:solidFill>
              </a:rPr>
              <a:t>graads</a:t>
            </a:r>
            <a:r>
              <a:rPr lang="nl-NL" dirty="0" smtClean="0">
                <a:solidFill>
                  <a:srgbClr val="FFFFFF"/>
                </a:solidFill>
              </a:rPr>
              <a:t> AV blok</a:t>
            </a:r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r>
              <a:rPr lang="nl-NL" dirty="0" smtClean="0">
                <a:solidFill>
                  <a:schemeClr val="bg1"/>
                </a:solidFill>
              </a:rPr>
              <a:t>2</a:t>
            </a:r>
            <a:r>
              <a:rPr lang="nl-NL" baseline="30000" dirty="0" smtClean="0">
                <a:solidFill>
                  <a:schemeClr val="bg1"/>
                </a:solidFill>
              </a:rPr>
              <a:t>e</a:t>
            </a:r>
            <a:r>
              <a:rPr lang="nl-NL" dirty="0" smtClean="0">
                <a:solidFill>
                  <a:schemeClr val="bg1"/>
                </a:solidFill>
              </a:rPr>
              <a:t> </a:t>
            </a:r>
            <a:r>
              <a:rPr lang="nl-NL" dirty="0" err="1" smtClean="0">
                <a:solidFill>
                  <a:schemeClr val="bg1"/>
                </a:solidFill>
              </a:rPr>
              <a:t>graads</a:t>
            </a:r>
            <a:r>
              <a:rPr lang="nl-NL" dirty="0" smtClean="0">
                <a:solidFill>
                  <a:schemeClr val="bg1"/>
                </a:solidFill>
              </a:rPr>
              <a:t> AV blok I</a:t>
            </a:r>
          </a:p>
          <a:p>
            <a:r>
              <a:rPr lang="nl-NL" dirty="0" err="1" smtClean="0">
                <a:solidFill>
                  <a:schemeClr val="bg1"/>
                </a:solidFill>
              </a:rPr>
              <a:t>Wenkebach</a:t>
            </a:r>
            <a:endParaRPr lang="nl-NL" dirty="0" smtClean="0">
              <a:solidFill>
                <a:schemeClr val="bg1"/>
              </a:solidFill>
            </a:endParaRPr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r>
              <a:rPr lang="nl-NL" dirty="0" smtClean="0"/>
              <a:t>2</a:t>
            </a:r>
            <a:r>
              <a:rPr lang="nl-NL" baseline="30000" dirty="0" smtClean="0"/>
              <a:t>e</a:t>
            </a:r>
            <a:r>
              <a:rPr lang="nl-NL" dirty="0" smtClean="0"/>
              <a:t> </a:t>
            </a:r>
            <a:r>
              <a:rPr lang="nl-NL" dirty="0" err="1" smtClean="0"/>
              <a:t>graads</a:t>
            </a:r>
            <a:r>
              <a:rPr lang="nl-NL" dirty="0" smtClean="0"/>
              <a:t> AV blok II</a:t>
            </a:r>
          </a:p>
          <a:p>
            <a:r>
              <a:rPr lang="nl-NL" dirty="0" err="1" smtClean="0"/>
              <a:t>Mobitz</a:t>
            </a:r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  <a:p>
            <a:r>
              <a:rPr lang="nl-NL" dirty="0" smtClean="0">
                <a:solidFill>
                  <a:schemeClr val="bg1"/>
                </a:solidFill>
              </a:rPr>
              <a:t>3</a:t>
            </a:r>
            <a:r>
              <a:rPr lang="nl-NL" baseline="30000" dirty="0" smtClean="0">
                <a:solidFill>
                  <a:schemeClr val="bg1"/>
                </a:solidFill>
              </a:rPr>
              <a:t>e</a:t>
            </a:r>
            <a:r>
              <a:rPr lang="nl-NL" dirty="0" smtClean="0">
                <a:solidFill>
                  <a:schemeClr val="bg1"/>
                </a:solidFill>
              </a:rPr>
              <a:t> </a:t>
            </a:r>
            <a:r>
              <a:rPr lang="nl-NL" dirty="0" err="1" smtClean="0">
                <a:solidFill>
                  <a:schemeClr val="bg1"/>
                </a:solidFill>
              </a:rPr>
              <a:t>graads</a:t>
            </a:r>
            <a:r>
              <a:rPr lang="nl-NL" dirty="0" smtClean="0">
                <a:solidFill>
                  <a:schemeClr val="bg1"/>
                </a:solidFill>
              </a:rPr>
              <a:t> AV blok</a:t>
            </a:r>
          </a:p>
          <a:p>
            <a:r>
              <a:rPr lang="nl-NL" dirty="0" smtClean="0">
                <a:solidFill>
                  <a:schemeClr val="bg1"/>
                </a:solidFill>
              </a:rPr>
              <a:t>Totaal AV blok</a:t>
            </a:r>
          </a:p>
          <a:p>
            <a:endParaRPr lang="nl-NL" dirty="0" smtClean="0"/>
          </a:p>
          <a:p>
            <a:endParaRPr lang="nl-NL" dirty="0" smtClean="0"/>
          </a:p>
          <a:p>
            <a:endParaRPr lang="nl-NL" dirty="0" smtClean="0"/>
          </a:p>
        </p:txBody>
      </p:sp>
      <p:pic>
        <p:nvPicPr>
          <p:cNvPr id="4" name="Afbeelding 3"/>
          <p:cNvPicPr>
            <a:picLocks noChangeAspect="1"/>
          </p:cNvPicPr>
          <p:nvPr/>
        </p:nvPicPr>
        <p:blipFill>
          <a:blip r:embed="rId4"/>
          <a:srcRect t="15671" b="16419"/>
          <a:stretch>
            <a:fillRect/>
          </a:stretch>
        </p:blipFill>
        <p:spPr>
          <a:xfrm>
            <a:off x="3124200" y="2438400"/>
            <a:ext cx="5715000" cy="990600"/>
          </a:xfrm>
          <a:prstGeom prst="rect">
            <a:avLst/>
          </a:prstGeom>
        </p:spPr>
      </p:pic>
      <p:pic>
        <p:nvPicPr>
          <p:cNvPr id="9" name="Afbeelding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124200" y="4038600"/>
            <a:ext cx="5715000" cy="1214438"/>
          </a:xfrm>
          <a:prstGeom prst="rect">
            <a:avLst/>
          </a:prstGeom>
        </p:spPr>
      </p:pic>
      <p:pic>
        <p:nvPicPr>
          <p:cNvPr id="10" name="Afbeelding 9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124200" y="5840730"/>
            <a:ext cx="5765800" cy="86487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nl-NL" dirty="0" smtClean="0"/>
              <a:t>ritmestoornissen</a:t>
            </a:r>
            <a:endParaRPr lang="nl-NL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Rectang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4000" smtClean="0"/>
              <a:t>Indeling ritmestoornissen</a:t>
            </a:r>
            <a:r>
              <a:rPr lang="nl-NL" smtClean="0"/>
              <a:t/>
            </a:r>
            <a:br>
              <a:rPr lang="nl-NL" smtClean="0"/>
            </a:br>
            <a:r>
              <a:rPr lang="nl-NL" sz="2400" smtClean="0"/>
              <a:t>Naar oorsprong</a:t>
            </a:r>
            <a:endParaRPr lang="nl-NL" smtClean="0"/>
          </a:p>
        </p:txBody>
      </p:sp>
      <p:pic>
        <p:nvPicPr>
          <p:cNvPr id="73731" name="Picture 13" descr="C:\Users\Jonas\Documents\Cardionetworks\ECGpedia\illustraties\atrival_ventricular.svg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1000125"/>
            <a:ext cx="9144000" cy="52149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2"/>
          <p:cNvSpPr>
            <a:spLocks noGrp="1"/>
          </p:cNvSpPr>
          <p:nvPr>
            <p:ph type="body" idx="1"/>
          </p:nvPr>
        </p:nvSpPr>
        <p:spPr>
          <a:xfrm>
            <a:off x="684213" y="1773238"/>
            <a:ext cx="8077200" cy="3816350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nl-NL" sz="2000" b="1" dirty="0" smtClean="0"/>
              <a:t>extrasystole </a:t>
            </a:r>
            <a:r>
              <a:rPr lang="nl-NL" sz="2000" dirty="0" smtClean="0"/>
              <a:t>: vroeg vallende slag</a:t>
            </a:r>
          </a:p>
          <a:p>
            <a:pPr>
              <a:lnSpc>
                <a:spcPct val="80000"/>
              </a:lnSpc>
            </a:pPr>
            <a:r>
              <a:rPr lang="nl-NL" sz="2000" b="1" dirty="0" smtClean="0"/>
              <a:t>escapeslag</a:t>
            </a:r>
            <a:r>
              <a:rPr lang="nl-NL" sz="2000" dirty="0" smtClean="0"/>
              <a:t>: slag volgend op pauze, meestal uit distaal weefsel</a:t>
            </a:r>
          </a:p>
          <a:p>
            <a:pPr>
              <a:lnSpc>
                <a:spcPct val="80000"/>
              </a:lnSpc>
            </a:pPr>
            <a:r>
              <a:rPr lang="nl-NL" sz="2000" b="1" dirty="0" err="1" smtClean="0"/>
              <a:t>bradycardie</a:t>
            </a:r>
            <a:r>
              <a:rPr lang="nl-NL" sz="2000" dirty="0" smtClean="0"/>
              <a:t>	 : &lt;  60 </a:t>
            </a:r>
            <a:r>
              <a:rPr lang="nl-NL" sz="2000" dirty="0" err="1" smtClean="0"/>
              <a:t>bpm</a:t>
            </a:r>
            <a:endParaRPr lang="nl-NL" sz="2000" dirty="0" smtClean="0"/>
          </a:p>
          <a:p>
            <a:pPr>
              <a:lnSpc>
                <a:spcPct val="80000"/>
              </a:lnSpc>
            </a:pPr>
            <a:r>
              <a:rPr lang="nl-NL" sz="2000" b="1" dirty="0" smtClean="0"/>
              <a:t>tachycardie</a:t>
            </a:r>
            <a:r>
              <a:rPr lang="nl-NL" sz="2000" dirty="0" smtClean="0"/>
              <a:t>	 : &gt; 100 </a:t>
            </a:r>
            <a:r>
              <a:rPr lang="nl-NL" sz="2000" dirty="0" err="1" smtClean="0"/>
              <a:t>bpm</a:t>
            </a:r>
            <a:endParaRPr lang="nl-NL" sz="2000" dirty="0" smtClean="0"/>
          </a:p>
          <a:p>
            <a:pPr>
              <a:lnSpc>
                <a:spcPct val="80000"/>
              </a:lnSpc>
            </a:pPr>
            <a:r>
              <a:rPr lang="nl-NL" sz="2000" b="1" dirty="0" err="1" smtClean="0"/>
              <a:t>supraventriculaire</a:t>
            </a:r>
            <a:r>
              <a:rPr lang="nl-NL" sz="2000" b="1" dirty="0" smtClean="0"/>
              <a:t> ritmestoornis</a:t>
            </a:r>
            <a:r>
              <a:rPr lang="nl-NL" sz="2000" dirty="0" smtClean="0"/>
              <a:t>: oorsprong van boven de bifurcatie in de bundel van </a:t>
            </a:r>
            <a:r>
              <a:rPr lang="nl-NL" sz="2000" dirty="0" err="1" smtClean="0"/>
              <a:t>His</a:t>
            </a:r>
            <a:endParaRPr lang="nl-NL" sz="2000" dirty="0" smtClean="0"/>
          </a:p>
          <a:p>
            <a:pPr>
              <a:lnSpc>
                <a:spcPct val="80000"/>
              </a:lnSpc>
            </a:pPr>
            <a:r>
              <a:rPr lang="nl-NL" sz="2000" b="1" dirty="0" err="1" smtClean="0"/>
              <a:t>re-entry</a:t>
            </a:r>
            <a:r>
              <a:rPr lang="nl-NL" sz="2000" b="1" dirty="0" smtClean="0"/>
              <a:t> </a:t>
            </a:r>
            <a:r>
              <a:rPr lang="nl-NL" sz="2000" dirty="0" smtClean="0"/>
              <a:t>(anatomisch, </a:t>
            </a:r>
            <a:r>
              <a:rPr lang="nl-NL" sz="2000" dirty="0" err="1" smtClean="0"/>
              <a:t>Aflut</a:t>
            </a:r>
            <a:r>
              <a:rPr lang="nl-NL" sz="2000" dirty="0" smtClean="0"/>
              <a:t>/AVNRT/AVRT </a:t>
            </a:r>
            <a:r>
              <a:rPr lang="nl-NL" sz="2000" dirty="0" err="1" smtClean="0"/>
              <a:t>vs</a:t>
            </a:r>
            <a:r>
              <a:rPr lang="nl-NL" sz="2000" dirty="0" smtClean="0"/>
              <a:t> functioneel AF/VF)</a:t>
            </a:r>
          </a:p>
          <a:p>
            <a:pPr>
              <a:lnSpc>
                <a:spcPct val="80000"/>
              </a:lnSpc>
            </a:pPr>
            <a:r>
              <a:rPr lang="nl-NL" sz="2000" b="1" dirty="0" smtClean="0"/>
              <a:t>ventriculaire ritmestoornis</a:t>
            </a:r>
            <a:r>
              <a:rPr lang="nl-NL" sz="2000" dirty="0" smtClean="0"/>
              <a:t>: origine uit ventrikel (distaal van bifurcatie </a:t>
            </a:r>
            <a:r>
              <a:rPr lang="nl-NL" sz="2000" dirty="0" err="1" smtClean="0"/>
              <a:t>His</a:t>
            </a:r>
            <a:r>
              <a:rPr lang="nl-NL" sz="2000" dirty="0" smtClean="0"/>
              <a:t>)</a:t>
            </a:r>
          </a:p>
          <a:p>
            <a:pPr>
              <a:lnSpc>
                <a:spcPct val="80000"/>
              </a:lnSpc>
            </a:pPr>
            <a:r>
              <a:rPr lang="nl-NL" sz="2000" b="1" dirty="0" smtClean="0"/>
              <a:t>breed </a:t>
            </a:r>
            <a:r>
              <a:rPr lang="nl-NL" sz="2000" dirty="0" smtClean="0"/>
              <a:t>QRS complex (&gt;0.12 sec) </a:t>
            </a:r>
          </a:p>
          <a:p>
            <a:pPr>
              <a:lnSpc>
                <a:spcPct val="80000"/>
              </a:lnSpc>
            </a:pPr>
            <a:r>
              <a:rPr lang="nl-NL" sz="2000" b="1" dirty="0" smtClean="0"/>
              <a:t>smal </a:t>
            </a:r>
            <a:r>
              <a:rPr lang="nl-NL" sz="2000" dirty="0" smtClean="0"/>
              <a:t>QRS complex (&lt;0.12 sec)</a:t>
            </a:r>
          </a:p>
          <a:p>
            <a:pPr>
              <a:lnSpc>
                <a:spcPct val="80000"/>
              </a:lnSpc>
            </a:pPr>
            <a:r>
              <a:rPr lang="nl-NL" sz="2000" b="1" dirty="0" smtClean="0"/>
              <a:t>AV dissociatie</a:t>
            </a:r>
            <a:r>
              <a:rPr lang="nl-NL" sz="2000" dirty="0" smtClean="0"/>
              <a:t>: geen relatie tussen </a:t>
            </a:r>
            <a:r>
              <a:rPr lang="nl-NL" sz="2000" dirty="0" err="1" smtClean="0"/>
              <a:t>depolarisatie</a:t>
            </a:r>
            <a:r>
              <a:rPr lang="nl-NL" sz="2000" dirty="0" smtClean="0"/>
              <a:t> van atria en ventrikels</a:t>
            </a:r>
          </a:p>
        </p:txBody>
      </p:sp>
      <p:sp>
        <p:nvSpPr>
          <p:cNvPr id="74755" name="Rectangle 3"/>
          <p:cNvSpPr>
            <a:spLocks noChangeArrowheads="1"/>
          </p:cNvSpPr>
          <p:nvPr/>
        </p:nvSpPr>
        <p:spPr bwMode="auto">
          <a:xfrm>
            <a:off x="539750" y="333375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 algn="ctr" eaLnBrk="0" hangingPunct="0"/>
            <a:r>
              <a:rPr lang="nl-NL" sz="4000">
                <a:latin typeface="Calibri" pitchFamily="34" charset="0"/>
              </a:rPr>
              <a:t>Ritmestoornissen</a:t>
            </a:r>
            <a:br>
              <a:rPr lang="nl-NL" sz="4000">
                <a:latin typeface="Calibri" pitchFamily="34" charset="0"/>
              </a:rPr>
            </a:br>
            <a:r>
              <a:rPr lang="nl-NL" sz="2400">
                <a:latin typeface="Calibri" pitchFamily="34" charset="0"/>
              </a:rPr>
              <a:t>Nomenclatuur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15469" name="Group 77"/>
          <p:cNvGraphicFramePr>
            <a:graphicFrameLocks noGrp="1"/>
          </p:cNvGraphicFramePr>
          <p:nvPr>
            <p:ph type="tbl" idx="1"/>
          </p:nvPr>
        </p:nvGraphicFramePr>
        <p:xfrm>
          <a:off x="285720" y="903289"/>
          <a:ext cx="8715436" cy="5769812"/>
        </p:xfrm>
        <a:graphic>
          <a:graphicData uri="http://schemas.openxmlformats.org/drawingml/2006/table">
            <a:tbl>
              <a:tblPr>
                <a:tableStyleId>{BC89EF96-8CEA-46FF-86C4-4CE0E7609802}</a:tableStyleId>
              </a:tblPr>
              <a:tblGrid>
                <a:gridCol w="2162216"/>
                <a:gridCol w="1028905"/>
                <a:gridCol w="1166597"/>
                <a:gridCol w="1626579"/>
                <a:gridCol w="2731139"/>
              </a:tblGrid>
              <a:tr h="392747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b="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Regulair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b="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HR (</a:t>
                      </a:r>
                      <a:r>
                        <a:rPr kumimoji="0" lang="nl-NL" sz="2000" b="0" u="sng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bpm</a:t>
                      </a:r>
                      <a:r>
                        <a:rPr kumimoji="0" lang="nl-NL" sz="2000" b="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)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b="0" u="sng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P-top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b="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Therapie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</a:tr>
              <a:tr h="430511">
                <a:tc gridSpan="5"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Smal QRS(&lt;0,12)</a:t>
                      </a:r>
                      <a:endParaRPr kumimoji="0" lang="nl-NL" sz="2000" b="0" i="1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anchor="ctr"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</a:tr>
              <a:tr h="570993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Sinustachycardie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100-180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Voor ieder QRS complex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Geen of behandeling oorzaak (koorts, angst, anemie)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</a:tr>
              <a:tr h="783076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Atriale</a:t>
                      </a: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tachycardie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75-200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Voor ieder QRS complex maar afwijkende vorm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Sinus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carotis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massage,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betablocker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,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amiodarone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</a:tr>
              <a:tr h="551054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Atriumfibrilleren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Nee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60-175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afwezig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Chemische/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electrische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cardioversie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of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rate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control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</a:tr>
              <a:tr h="551054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Atriumflutter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75-150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Zaagtand m.n. in afleiding II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Chemische/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electrische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cardioversie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of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rate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control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</a:tr>
              <a:tr h="551054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AVNRT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180-250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In of na QRS complex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Sinus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carotis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massage,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adenosine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</a:tr>
              <a:tr h="551054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AVRT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150-250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RP&lt;PR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Chemische/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electrische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cardioversie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of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rate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control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</a:tr>
              <a:tr h="391236">
                <a:tc gridSpan="5"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Breed QRS(&gt;0,12)</a:t>
                      </a:r>
                      <a:endParaRPr kumimoji="0" lang="nl-NL" sz="2000" b="0" i="1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anchor="ctr"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</a:tr>
              <a:tr h="392747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SVT met </a:t>
                      </a:r>
                      <a:r>
                        <a:rPr kumimoji="0" lang="nl-NL" sz="20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block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75-200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afwezig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</a:tr>
              <a:tr h="432021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AVRT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150-250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RP&lt;PR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</a:tr>
            </a:tbl>
          </a:graphicData>
        </a:graphic>
      </p:graphicFrame>
      <p:sp>
        <p:nvSpPr>
          <p:cNvPr id="76850" name="Text Box 75"/>
          <p:cNvSpPr txBox="1">
            <a:spLocks noChangeArrowheads="1"/>
          </p:cNvSpPr>
          <p:nvPr/>
        </p:nvSpPr>
        <p:spPr bwMode="auto">
          <a:xfrm>
            <a:off x="1619250" y="211138"/>
            <a:ext cx="5832475" cy="57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nl-NL" sz="3200">
                <a:latin typeface="Calibri" pitchFamily="34" charset="0"/>
              </a:rPr>
              <a:t>Indeling SVT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 descr="SVT_overview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sz="2400" dirty="0" smtClean="0"/>
              <a:t>Sinusritme: </a:t>
            </a:r>
            <a:r>
              <a:rPr lang="en-US" sz="2400" dirty="0" err="1" smtClean="0"/>
              <a:t>regelmatig,elk</a:t>
            </a:r>
            <a:r>
              <a:rPr lang="en-US" sz="2400" dirty="0" smtClean="0"/>
              <a:t> QRS-complex </a:t>
            </a:r>
            <a:r>
              <a:rPr lang="en-US" sz="2400" dirty="0" err="1" smtClean="0"/>
              <a:t>wordt</a:t>
            </a:r>
            <a:r>
              <a:rPr lang="en-US" sz="2400" dirty="0" smtClean="0"/>
              <a:t> </a:t>
            </a:r>
          </a:p>
          <a:p>
            <a:pPr>
              <a:buFont typeface="Arial" charset="0"/>
              <a:buNone/>
            </a:pPr>
            <a:r>
              <a:rPr lang="en-US" sz="2400" dirty="0" smtClean="0"/>
              <a:t>			</a:t>
            </a:r>
            <a:r>
              <a:rPr lang="en-US" sz="2400" dirty="0" err="1" smtClean="0"/>
              <a:t>voorafgegaan</a:t>
            </a:r>
            <a:r>
              <a:rPr lang="en-US" sz="2400" dirty="0" smtClean="0"/>
              <a:t> door </a:t>
            </a:r>
            <a:r>
              <a:rPr lang="en-US" sz="2400" dirty="0" err="1" smtClean="0"/>
              <a:t>een</a:t>
            </a:r>
            <a:r>
              <a:rPr lang="en-US" sz="2400" dirty="0" smtClean="0"/>
              <a:t> P-top (+ in I,II,AVF)</a:t>
            </a:r>
          </a:p>
          <a:p>
            <a:pPr lvl="4"/>
            <a:r>
              <a:rPr lang="en-US" sz="2400" i="1" dirty="0" err="1" smtClean="0"/>
              <a:t>normaal</a:t>
            </a:r>
            <a:r>
              <a:rPr lang="en-US" sz="2400" dirty="0" smtClean="0"/>
              <a:t>		:60-100/min</a:t>
            </a:r>
          </a:p>
          <a:p>
            <a:pPr lvl="4"/>
            <a:r>
              <a:rPr lang="en-US" sz="2400" i="1" dirty="0" err="1" smtClean="0"/>
              <a:t>sinusbradycardie</a:t>
            </a:r>
            <a:r>
              <a:rPr lang="en-US" sz="2400" i="1" dirty="0" smtClean="0"/>
              <a:t>	</a:t>
            </a:r>
            <a:r>
              <a:rPr lang="en-US" sz="2400" dirty="0" smtClean="0"/>
              <a:t>:&lt; 60/min</a:t>
            </a:r>
          </a:p>
          <a:p>
            <a:pPr lvl="4"/>
            <a:r>
              <a:rPr lang="en-US" sz="2400" i="1" dirty="0" err="1" smtClean="0"/>
              <a:t>sinustachycardie</a:t>
            </a:r>
            <a:r>
              <a:rPr lang="en-US" sz="2400" dirty="0" smtClean="0"/>
              <a:t>	:&gt;100/min</a:t>
            </a:r>
          </a:p>
          <a:p>
            <a:r>
              <a:rPr lang="nl-NL" sz="2400" dirty="0" err="1" smtClean="0"/>
              <a:t>Sinusaritmie</a:t>
            </a:r>
            <a:r>
              <a:rPr lang="nl-NL" sz="2400" dirty="0" smtClean="0"/>
              <a:t>: normale </a:t>
            </a:r>
            <a:r>
              <a:rPr lang="nl-NL" sz="2400" dirty="0" err="1" smtClean="0"/>
              <a:t>P-toppen</a:t>
            </a:r>
            <a:r>
              <a:rPr lang="nl-NL" sz="2400" dirty="0" smtClean="0"/>
              <a:t>, normaal </a:t>
            </a:r>
            <a:r>
              <a:rPr lang="nl-NL" sz="2400" dirty="0" err="1" smtClean="0"/>
              <a:t>PR-interval</a:t>
            </a:r>
            <a:endParaRPr lang="nl-NL" sz="2400" dirty="0" smtClean="0"/>
          </a:p>
          <a:p>
            <a:pPr>
              <a:buFont typeface="Arial" charset="0"/>
              <a:buNone/>
            </a:pPr>
            <a:r>
              <a:rPr lang="nl-NL" sz="2400" dirty="0" smtClean="0"/>
              <a:t>			</a:t>
            </a:r>
            <a:r>
              <a:rPr lang="nl-NL" sz="2400" dirty="0" err="1" smtClean="0"/>
              <a:t>irregulair</a:t>
            </a:r>
            <a:r>
              <a:rPr lang="nl-NL" sz="2400" dirty="0" smtClean="0"/>
              <a:t> </a:t>
            </a:r>
            <a:r>
              <a:rPr lang="nl-NL" sz="2400" dirty="0" err="1" smtClean="0"/>
              <a:t>PP-interval</a:t>
            </a:r>
            <a:r>
              <a:rPr lang="nl-NL" sz="2400" dirty="0" smtClean="0"/>
              <a:t> met variatie &gt; 0.16 sec.</a:t>
            </a:r>
          </a:p>
          <a:p>
            <a:r>
              <a:rPr lang="en-US" sz="2400" dirty="0" err="1" smtClean="0"/>
              <a:t>Sinusarrest</a:t>
            </a:r>
            <a:endParaRPr lang="nl-NL" sz="2400" dirty="0" smtClean="0"/>
          </a:p>
        </p:txBody>
      </p:sp>
      <p:sp>
        <p:nvSpPr>
          <p:cNvPr id="79875" name="Rectangle 3"/>
          <p:cNvSpPr>
            <a:spLocks noGrp="1" noChangeArrowheads="1"/>
          </p:cNvSpPr>
          <p:nvPr>
            <p:ph type="title"/>
          </p:nvPr>
        </p:nvSpPr>
        <p:spPr>
          <a:xfrm>
            <a:off x="539750" y="547688"/>
            <a:ext cx="7772400" cy="936625"/>
          </a:xfrm>
        </p:spPr>
        <p:txBody>
          <a:bodyPr/>
          <a:lstStyle/>
          <a:p>
            <a:r>
              <a:rPr lang="nl-NL" sz="3200" smtClean="0"/>
              <a:t>Supraventriculaire Ritmestoornissen</a:t>
            </a:r>
            <a:br>
              <a:rPr lang="nl-NL" sz="3200" smtClean="0"/>
            </a:br>
            <a:r>
              <a:rPr lang="nl-NL" sz="2400" b="1" i="1" smtClean="0"/>
              <a:t>Sinusknoop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Smal complex tachycardie</a:t>
            </a:r>
          </a:p>
        </p:txBody>
      </p:sp>
      <p:sp>
        <p:nvSpPr>
          <p:cNvPr id="8089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Arial" charset="0"/>
              <a:buNone/>
            </a:pPr>
            <a:r>
              <a:rPr lang="nl-NL" smtClean="0"/>
              <a:t>Sinusritme &gt; 100 /min</a:t>
            </a:r>
          </a:p>
          <a:p>
            <a:r>
              <a:rPr lang="nl-NL" smtClean="0"/>
              <a:t>Inspanning</a:t>
            </a:r>
          </a:p>
          <a:p>
            <a:r>
              <a:rPr lang="nl-NL" smtClean="0"/>
              <a:t>Stress</a:t>
            </a:r>
          </a:p>
          <a:p>
            <a:r>
              <a:rPr lang="nl-NL" smtClean="0"/>
              <a:t>Alcohol / caffeine</a:t>
            </a:r>
          </a:p>
          <a:p>
            <a:r>
              <a:rPr lang="nl-NL" smtClean="0"/>
              <a:t>Medicatie</a:t>
            </a:r>
          </a:p>
          <a:p>
            <a:pPr>
              <a:buFont typeface="Arial" charset="0"/>
              <a:buNone/>
            </a:pPr>
            <a:endParaRPr lang="nl-NL" smtClean="0"/>
          </a:p>
          <a:p>
            <a:pPr>
              <a:buFont typeface="Arial" charset="0"/>
              <a:buNone/>
            </a:pPr>
            <a:r>
              <a:rPr lang="nl-NL" smtClean="0"/>
              <a:t>Bij ziekte:</a:t>
            </a:r>
          </a:p>
          <a:p>
            <a:r>
              <a:rPr lang="nl-NL" smtClean="0"/>
              <a:t>Koorts</a:t>
            </a:r>
          </a:p>
          <a:p>
            <a:r>
              <a:rPr lang="nl-NL" smtClean="0"/>
              <a:t>Hypotensie</a:t>
            </a:r>
          </a:p>
          <a:p>
            <a:r>
              <a:rPr lang="nl-NL" smtClean="0"/>
              <a:t>Anemie</a:t>
            </a:r>
          </a:p>
          <a:p>
            <a:r>
              <a:rPr lang="nl-NL" smtClean="0"/>
              <a:t>Hyperthyreoidie</a:t>
            </a:r>
          </a:p>
          <a:p>
            <a:r>
              <a:rPr lang="nl-NL" smtClean="0"/>
              <a:t>Cardiomyopathie</a:t>
            </a:r>
          </a:p>
        </p:txBody>
      </p:sp>
      <p:sp>
        <p:nvSpPr>
          <p:cNvPr id="80900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pPr>
              <a:buFont typeface="Arial" charset="0"/>
              <a:buChar char="•"/>
            </a:pPr>
            <a:r>
              <a:rPr lang="nl-NL" sz="2400" b="1" smtClean="0"/>
              <a:t>Sinustachycardie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Sinusbradycardie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Boezemfibrilleren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Boezemflutter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AVNRT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(anders …)</a:t>
            </a:r>
          </a:p>
          <a:p>
            <a:pPr>
              <a:buFont typeface="Arial" charset="0"/>
              <a:buChar char="•"/>
            </a:pPr>
            <a:endParaRPr lang="nl-NL" sz="2400" smtClean="0">
              <a:solidFill>
                <a:schemeClr val="bg2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22" name="Picture 2" descr="Sinustachy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1255713"/>
            <a:ext cx="9144000" cy="4981575"/>
          </a:xfrm>
        </p:spPr>
      </p:pic>
      <p:sp>
        <p:nvSpPr>
          <p:cNvPr id="81923" name="Text Box 3"/>
          <p:cNvSpPr txBox="1">
            <a:spLocks noChangeArrowheads="1"/>
          </p:cNvSpPr>
          <p:nvPr/>
        </p:nvSpPr>
        <p:spPr bwMode="auto">
          <a:xfrm>
            <a:off x="179388" y="692150"/>
            <a:ext cx="5903912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 sz="2400">
                <a:latin typeface="Calibri" pitchFamily="34" charset="0"/>
              </a:rPr>
              <a:t>Sinustachycardie</a:t>
            </a:r>
          </a:p>
        </p:txBody>
      </p:sp>
      <p:sp>
        <p:nvSpPr>
          <p:cNvPr id="4" name="Tekstvak 3"/>
          <p:cNvSpPr txBox="1"/>
          <p:nvPr/>
        </p:nvSpPr>
        <p:spPr>
          <a:xfrm>
            <a:off x="4071934" y="5929330"/>
            <a:ext cx="5072066" cy="25391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nl-NL" sz="1050" dirty="0" err="1" smtClean="0"/>
              <a:t>Courtesy</a:t>
            </a:r>
            <a:r>
              <a:rPr lang="nl-NL" sz="1050" dirty="0" smtClean="0"/>
              <a:t> of I.A.C. van der Bilt</a:t>
            </a:r>
            <a:endParaRPr lang="nl-NL" sz="105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Tijdelijke aanduiding voor inhoud 2"/>
          <p:cNvSpPr>
            <a:spLocks noGrp="1"/>
          </p:cNvSpPr>
          <p:nvPr>
            <p:ph idx="4294967295"/>
          </p:nvPr>
        </p:nvSpPr>
        <p:spPr>
          <a:xfrm>
            <a:off x="3571868" y="642918"/>
            <a:ext cx="5111750" cy="585311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nl-NL" sz="2400" dirty="0" smtClean="0"/>
              <a:t>Sinusritme &lt; 60 /min</a:t>
            </a:r>
          </a:p>
          <a:p>
            <a:r>
              <a:rPr lang="nl-NL" sz="2400" dirty="0" smtClean="0"/>
              <a:t>Sporters</a:t>
            </a:r>
          </a:p>
          <a:p>
            <a:r>
              <a:rPr lang="nl-NL" sz="2400" dirty="0" smtClean="0"/>
              <a:t>Rust</a:t>
            </a:r>
          </a:p>
          <a:p>
            <a:r>
              <a:rPr lang="nl-NL" sz="2400" dirty="0" err="1" smtClean="0"/>
              <a:t>Vagus</a:t>
            </a:r>
            <a:r>
              <a:rPr lang="nl-NL" sz="2400" dirty="0" smtClean="0"/>
              <a:t> stimulatie/sinus </a:t>
            </a:r>
            <a:r>
              <a:rPr lang="nl-NL" sz="2400" dirty="0" err="1" smtClean="0"/>
              <a:t>carotis</a:t>
            </a:r>
            <a:r>
              <a:rPr lang="nl-NL" sz="2400" dirty="0" smtClean="0"/>
              <a:t> massage/ </a:t>
            </a:r>
            <a:r>
              <a:rPr lang="nl-NL" sz="2400" dirty="0" err="1" smtClean="0"/>
              <a:t>vagale</a:t>
            </a:r>
            <a:r>
              <a:rPr lang="nl-NL" sz="2400" dirty="0" smtClean="0"/>
              <a:t> collaps</a:t>
            </a:r>
          </a:p>
          <a:p>
            <a:r>
              <a:rPr lang="nl-NL" sz="2400" dirty="0" smtClean="0"/>
              <a:t>Medicatie</a:t>
            </a:r>
          </a:p>
          <a:p>
            <a:pPr>
              <a:buFont typeface="Arial" charset="0"/>
              <a:buNone/>
            </a:pPr>
            <a:endParaRPr lang="nl-NL" sz="2400" dirty="0" smtClean="0"/>
          </a:p>
          <a:p>
            <a:pPr>
              <a:buFont typeface="Arial" charset="0"/>
              <a:buNone/>
            </a:pPr>
            <a:r>
              <a:rPr lang="nl-NL" sz="2400" dirty="0" smtClean="0"/>
              <a:t>Bij ziekte:</a:t>
            </a:r>
          </a:p>
          <a:p>
            <a:r>
              <a:rPr lang="nl-NL" sz="2400" dirty="0" smtClean="0"/>
              <a:t>SA </a:t>
            </a:r>
            <a:r>
              <a:rPr lang="nl-NL" sz="2400" dirty="0" err="1" smtClean="0"/>
              <a:t>blocks</a:t>
            </a:r>
            <a:endParaRPr lang="nl-NL" sz="2400" dirty="0" smtClean="0"/>
          </a:p>
          <a:p>
            <a:r>
              <a:rPr lang="nl-NL" sz="2400" dirty="0" err="1" smtClean="0"/>
              <a:t>Neurotrauma</a:t>
            </a:r>
            <a:r>
              <a:rPr lang="nl-NL" sz="2400" dirty="0" smtClean="0"/>
              <a:t> </a:t>
            </a:r>
          </a:p>
          <a:p>
            <a:r>
              <a:rPr lang="nl-NL" sz="2400" dirty="0" err="1" smtClean="0"/>
              <a:t>Intracraniële</a:t>
            </a:r>
            <a:r>
              <a:rPr lang="nl-NL" sz="2400" dirty="0" smtClean="0"/>
              <a:t> druk verhoging</a:t>
            </a:r>
          </a:p>
          <a:p>
            <a:r>
              <a:rPr lang="nl-NL" sz="2400" dirty="0" err="1" smtClean="0"/>
              <a:t>Sick</a:t>
            </a:r>
            <a:r>
              <a:rPr lang="nl-NL" sz="2400" dirty="0" smtClean="0"/>
              <a:t> sinus </a:t>
            </a:r>
            <a:r>
              <a:rPr lang="nl-NL" sz="2400" dirty="0" err="1" smtClean="0"/>
              <a:t>syndrome</a:t>
            </a:r>
            <a:endParaRPr lang="nl-NL" sz="2400" dirty="0" smtClean="0"/>
          </a:p>
        </p:txBody>
      </p:sp>
      <p:sp>
        <p:nvSpPr>
          <p:cNvPr id="82947" name="Tijdelijke aanduiding voor tekst 3"/>
          <p:cNvSpPr>
            <a:spLocks noGrp="1"/>
          </p:cNvSpPr>
          <p:nvPr>
            <p:ph type="body" sz="half" idx="4294967295"/>
          </p:nvPr>
        </p:nvSpPr>
        <p:spPr>
          <a:xfrm>
            <a:off x="457200" y="1435100"/>
            <a:ext cx="3008313" cy="4691063"/>
          </a:xfrm>
        </p:spPr>
        <p:txBody>
          <a:bodyPr/>
          <a:lstStyle/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Sinustachycardie</a:t>
            </a:r>
          </a:p>
          <a:p>
            <a:pPr marL="0" indent="0"/>
            <a:r>
              <a:rPr lang="nl-NL" sz="2400" b="1" smtClean="0"/>
              <a:t>Sinusbradycardie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Boezemfibrilleren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Boezemflutter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AVNRT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(anders …)</a:t>
            </a:r>
          </a:p>
          <a:p>
            <a:pPr marL="0" indent="0"/>
            <a:endParaRPr lang="nl-NL" sz="2400" smtClean="0">
              <a:solidFill>
                <a:schemeClr val="bg2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3970" name="Picture 4" descr="Brady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1150938"/>
            <a:ext cx="9144000" cy="4870450"/>
          </a:xfrm>
        </p:spPr>
      </p:pic>
      <p:sp>
        <p:nvSpPr>
          <p:cNvPr id="83971" name="Text Box 6"/>
          <p:cNvSpPr txBox="1">
            <a:spLocks noChangeArrowheads="1"/>
          </p:cNvSpPr>
          <p:nvPr/>
        </p:nvSpPr>
        <p:spPr bwMode="auto">
          <a:xfrm>
            <a:off x="179388" y="692150"/>
            <a:ext cx="5903912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 sz="2400">
                <a:latin typeface="Calibri" pitchFamily="34" charset="0"/>
              </a:rPr>
              <a:t>Sinusbradycardie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600" dirty="0" smtClean="0"/>
              <a:t>Geen SR </a:t>
            </a:r>
            <a:r>
              <a:rPr lang="nl-NL" sz="3600" dirty="0" smtClean="0">
                <a:sym typeface="Wingdings" pitchFamily="2" charset="2"/>
              </a:rPr>
              <a:t>Wat nu?</a:t>
            </a:r>
            <a:endParaRPr lang="nl-NL" sz="3600" dirty="0" smtClean="0"/>
          </a:p>
        </p:txBody>
      </p:sp>
      <p:sp>
        <p:nvSpPr>
          <p:cNvPr id="84995" name="Rectangle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sz="2400" dirty="0" smtClean="0"/>
              <a:t>Frequentie?</a:t>
            </a:r>
          </a:p>
          <a:p>
            <a:r>
              <a:rPr lang="nl-NL" sz="2400" dirty="0" smtClean="0"/>
              <a:t>Breed of smal?</a:t>
            </a:r>
          </a:p>
          <a:p>
            <a:r>
              <a:rPr lang="nl-NL" sz="2400" dirty="0" smtClean="0"/>
              <a:t>Extra slagen?</a:t>
            </a:r>
          </a:p>
          <a:p>
            <a:r>
              <a:rPr lang="nl-NL" sz="2400" dirty="0" err="1" smtClean="0"/>
              <a:t>Hartas</a:t>
            </a:r>
            <a:r>
              <a:rPr lang="nl-NL" sz="2400" dirty="0" smtClean="0"/>
              <a:t>?</a:t>
            </a:r>
          </a:p>
          <a:p>
            <a:endParaRPr lang="nl-NL" sz="2400" dirty="0" smtClean="0"/>
          </a:p>
          <a:p>
            <a:r>
              <a:rPr lang="nl-NL" sz="2400" dirty="0" err="1" smtClean="0"/>
              <a:t>Cherchez</a:t>
            </a:r>
            <a:r>
              <a:rPr lang="nl-NL" sz="2400" dirty="0" smtClean="0"/>
              <a:t> </a:t>
            </a:r>
            <a:r>
              <a:rPr lang="nl-NL" sz="2400" dirty="0" err="1" smtClean="0"/>
              <a:t>le</a:t>
            </a:r>
            <a:r>
              <a:rPr lang="nl-NL" sz="2400" dirty="0" smtClean="0"/>
              <a:t> “P”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8" name="Titel 1"/>
          <p:cNvSpPr>
            <a:spLocks noGrp="1"/>
          </p:cNvSpPr>
          <p:nvPr>
            <p:ph type="title" idx="4294967295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/>
          <a:p>
            <a:pPr algn="l"/>
            <a:r>
              <a:rPr lang="nl-NL" sz="2400" b="1" smtClean="0"/>
              <a:t>Smal complex tachycardie</a:t>
            </a:r>
          </a:p>
        </p:txBody>
      </p:sp>
      <p:sp>
        <p:nvSpPr>
          <p:cNvPr id="86019" name="Tijdelijke aanduiding voor inhoud 2"/>
          <p:cNvSpPr>
            <a:spLocks noGrp="1"/>
          </p:cNvSpPr>
          <p:nvPr>
            <p:ph idx="4294967295"/>
          </p:nvPr>
        </p:nvSpPr>
        <p:spPr>
          <a:xfrm>
            <a:off x="3575050" y="273050"/>
            <a:ext cx="5111750" cy="585311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nl-NL" sz="2400" smtClean="0"/>
              <a:t>Volstrekt irregulair? </a:t>
            </a:r>
            <a:r>
              <a:rPr lang="nl-NL" sz="2400" smtClean="0">
                <a:sym typeface="Wingdings" pitchFamily="2" charset="2"/>
              </a:rPr>
              <a:t> vrijwel altijd atriumfibrilleren (AF)</a:t>
            </a:r>
          </a:p>
          <a:p>
            <a:pPr>
              <a:buFont typeface="Arial" charset="0"/>
              <a:buNone/>
            </a:pPr>
            <a:endParaRPr lang="nl-NL" sz="2400" smtClean="0">
              <a:sym typeface="Wingdings" pitchFamily="2" charset="2"/>
            </a:endParaRPr>
          </a:p>
          <a:p>
            <a:r>
              <a:rPr lang="nl-NL" sz="2400" b="1" smtClean="0">
                <a:sym typeface="Wingdings" pitchFamily="2" charset="2"/>
              </a:rPr>
              <a:t>Permanent</a:t>
            </a:r>
            <a:r>
              <a:rPr lang="nl-NL" sz="2400" smtClean="0">
                <a:sym typeface="Wingdings" pitchFamily="2" charset="2"/>
              </a:rPr>
              <a:t>: chronisch</a:t>
            </a:r>
          </a:p>
          <a:p>
            <a:r>
              <a:rPr lang="nl-NL" sz="2400" b="1" smtClean="0">
                <a:sym typeface="Wingdings" pitchFamily="2" charset="2"/>
              </a:rPr>
              <a:t>Persisterend</a:t>
            </a:r>
            <a:r>
              <a:rPr lang="nl-NL" sz="2400" smtClean="0">
                <a:sym typeface="Wingdings" pitchFamily="2" charset="2"/>
              </a:rPr>
              <a:t>: recidief ondanks chemische/electrische cardioversie</a:t>
            </a:r>
          </a:p>
          <a:p>
            <a:r>
              <a:rPr lang="nl-NL" sz="2400" b="1" smtClean="0">
                <a:sym typeface="Wingdings" pitchFamily="2" charset="2"/>
              </a:rPr>
              <a:t>Paroxysmaal</a:t>
            </a:r>
            <a:r>
              <a:rPr lang="nl-NL" sz="2400" smtClean="0">
                <a:sym typeface="Wingdings" pitchFamily="2" charset="2"/>
              </a:rPr>
              <a:t>: spontaan recidiverend</a:t>
            </a:r>
          </a:p>
        </p:txBody>
      </p:sp>
      <p:sp>
        <p:nvSpPr>
          <p:cNvPr id="86020" name="Tijdelijke aanduiding voor tekst 3"/>
          <p:cNvSpPr>
            <a:spLocks noGrp="1"/>
          </p:cNvSpPr>
          <p:nvPr>
            <p:ph type="body" sz="half" idx="4294967295"/>
          </p:nvPr>
        </p:nvSpPr>
        <p:spPr>
          <a:xfrm>
            <a:off x="457200" y="1435100"/>
            <a:ext cx="3008313" cy="4691063"/>
          </a:xfrm>
        </p:spPr>
        <p:txBody>
          <a:bodyPr/>
          <a:lstStyle/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Sinustachycardie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Sinusbradycardie</a:t>
            </a:r>
          </a:p>
          <a:p>
            <a:pPr marL="0" indent="0"/>
            <a:r>
              <a:rPr lang="nl-NL" sz="2400" b="1" smtClean="0"/>
              <a:t>Boezemfibrilleren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Boezemflutter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AVNRT</a:t>
            </a:r>
          </a:p>
          <a:p>
            <a:pPr marL="0" indent="0"/>
            <a:r>
              <a:rPr lang="nl-NL" sz="2400" smtClean="0">
                <a:solidFill>
                  <a:srgbClr val="00B0F0"/>
                </a:solidFill>
              </a:rPr>
              <a:t>(anders …)</a:t>
            </a:r>
          </a:p>
          <a:p>
            <a:pPr marL="0" indent="0"/>
            <a:endParaRPr lang="nl-NL" sz="2400" smtClean="0">
              <a:solidFill>
                <a:schemeClr val="bg2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Titel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 smtClean="0"/>
          </a:p>
        </p:txBody>
      </p:sp>
      <p:sp>
        <p:nvSpPr>
          <p:cNvPr id="87043" name="Tijdelijke aanduiding voor afbeelding 5"/>
          <p:cNvSpPr>
            <a:spLocks noGrp="1" noTextEdit="1"/>
          </p:cNvSpPr>
          <p:nvPr>
            <p:ph type="pic" idx="1"/>
          </p:nvPr>
        </p:nvSpPr>
        <p:spPr/>
      </p:sp>
      <p:sp>
        <p:nvSpPr>
          <p:cNvPr id="87044" name="Tijdelijke aanduiding voor tekst 6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nl-NL" smtClean="0"/>
          </a:p>
        </p:txBody>
      </p:sp>
      <p:pic>
        <p:nvPicPr>
          <p:cNvPr id="87045" name="Picture 2"/>
          <p:cNvPicPr>
            <a:picLocks noChangeAspect="1" noChangeArrowheads="1"/>
          </p:cNvPicPr>
          <p:nvPr/>
        </p:nvPicPr>
        <p:blipFill>
          <a:blip r:embed="rId3">
            <a:lum bright="-20000"/>
          </a:blip>
          <a:srcRect/>
          <a:stretch>
            <a:fillRect/>
          </a:stretch>
        </p:blipFill>
        <p:spPr bwMode="auto">
          <a:xfrm>
            <a:off x="0" y="82550"/>
            <a:ext cx="9144000" cy="6332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6" name="Tijdelijke aanduiding voor afbeelding 2"/>
          <p:cNvSpPr>
            <a:spLocks noGrp="1" noTextEdit="1"/>
          </p:cNvSpPr>
          <p:nvPr>
            <p:ph type="pic" idx="1"/>
          </p:nvPr>
        </p:nvSpPr>
        <p:spPr/>
      </p:sp>
      <p:pic>
        <p:nvPicPr>
          <p:cNvPr id="88067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1082675"/>
            <a:ext cx="8759825" cy="3560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8068" name="Text Box 7"/>
          <p:cNvSpPr txBox="1">
            <a:spLocks noChangeArrowheads="1"/>
          </p:cNvSpPr>
          <p:nvPr/>
        </p:nvSpPr>
        <p:spPr bwMode="auto">
          <a:xfrm>
            <a:off x="179388" y="692150"/>
            <a:ext cx="5903912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 sz="2400">
                <a:latin typeface="Calibri" pitchFamily="34" charset="0"/>
              </a:rPr>
              <a:t>Irregulair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9090" name="Picture 7" descr="AFmetVES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820738"/>
            <a:ext cx="9144000" cy="541655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 smtClean="0"/>
          </a:p>
        </p:txBody>
      </p:sp>
      <p:sp>
        <p:nvSpPr>
          <p:cNvPr id="90115" name="Tijdelijke aanduiding voor afbeelding 2"/>
          <p:cNvSpPr>
            <a:spLocks noGrp="1" noTextEdit="1"/>
          </p:cNvSpPr>
          <p:nvPr>
            <p:ph type="pic" idx="1"/>
          </p:nvPr>
        </p:nvSpPr>
        <p:spPr/>
      </p:sp>
      <p:sp>
        <p:nvSpPr>
          <p:cNvPr id="90116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nl-NL" smtClean="0"/>
          </a:p>
        </p:txBody>
      </p:sp>
      <p:pic>
        <p:nvPicPr>
          <p:cNvPr id="90117" name="Picture 2"/>
          <p:cNvPicPr>
            <a:picLocks noChangeAspect="1" noChangeArrowheads="1"/>
          </p:cNvPicPr>
          <p:nvPr/>
        </p:nvPicPr>
        <p:blipFill>
          <a:blip r:embed="rId3">
            <a:lum bright="-10000" contrast="-10000"/>
          </a:blip>
          <a:srcRect/>
          <a:stretch>
            <a:fillRect/>
          </a:stretch>
        </p:blipFill>
        <p:spPr bwMode="auto">
          <a:xfrm>
            <a:off x="0" y="-55563"/>
            <a:ext cx="9144000" cy="6897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Smal complex tachycardie</a:t>
            </a:r>
          </a:p>
        </p:txBody>
      </p:sp>
      <p:sp>
        <p:nvSpPr>
          <p:cNvPr id="9113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Arial" charset="0"/>
              <a:buNone/>
            </a:pPr>
            <a:r>
              <a:rPr lang="nl-NL" smtClean="0"/>
              <a:t>“Iedere tachycardie van 150/min is een boezemflutter tot het tegendeel bewezen is”</a:t>
            </a:r>
          </a:p>
        </p:txBody>
      </p:sp>
      <p:sp>
        <p:nvSpPr>
          <p:cNvPr id="91140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Sinustachycardie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Sinusbradycardie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Boezemfibrilleren</a:t>
            </a:r>
          </a:p>
          <a:p>
            <a:pPr>
              <a:buFont typeface="Arial" charset="0"/>
              <a:buChar char="•"/>
            </a:pPr>
            <a:r>
              <a:rPr lang="nl-NL" sz="2400" b="1" smtClean="0"/>
              <a:t>Boezemflutter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AVNRT</a:t>
            </a:r>
          </a:p>
          <a:p>
            <a:pPr>
              <a:buFont typeface="Arial" charset="0"/>
              <a:buChar char="•"/>
            </a:pPr>
            <a:r>
              <a:rPr lang="nl-NL" sz="2400" smtClean="0">
                <a:solidFill>
                  <a:srgbClr val="00B0F0"/>
                </a:solidFill>
              </a:rPr>
              <a:t>(anders …)</a:t>
            </a:r>
          </a:p>
          <a:p>
            <a:pPr>
              <a:buFont typeface="Arial" charset="0"/>
              <a:buChar char="•"/>
            </a:pPr>
            <a:endParaRPr lang="nl-NL" sz="2400" smtClean="0"/>
          </a:p>
        </p:txBody>
      </p:sp>
      <p:pic>
        <p:nvPicPr>
          <p:cNvPr id="91141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143250" y="1571625"/>
            <a:ext cx="5807075" cy="3324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1142" name="Tekstvak 5"/>
          <p:cNvSpPr txBox="1">
            <a:spLocks noChangeArrowheads="1"/>
          </p:cNvSpPr>
          <p:nvPr/>
        </p:nvSpPr>
        <p:spPr bwMode="auto">
          <a:xfrm>
            <a:off x="4000500" y="5214938"/>
            <a:ext cx="1223963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nl-NL"/>
              <a:t>Zaagtand!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2" name="Text Box 9"/>
          <p:cNvSpPr txBox="1">
            <a:spLocks noChangeArrowheads="1"/>
          </p:cNvSpPr>
          <p:nvPr/>
        </p:nvSpPr>
        <p:spPr bwMode="auto">
          <a:xfrm>
            <a:off x="179388" y="549275"/>
            <a:ext cx="5903912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 sz="2400">
                <a:latin typeface="Calibri" pitchFamily="34" charset="0"/>
              </a:rPr>
              <a:t>Boezemflutter</a:t>
            </a:r>
          </a:p>
        </p:txBody>
      </p:sp>
      <p:pic>
        <p:nvPicPr>
          <p:cNvPr id="92163" name="Picture 5" descr="Wiggers07"/>
          <p:cNvPicPr>
            <a:picLocks noChangeAspect="1" noChangeArrowheads="1"/>
          </p:cNvPicPr>
          <p:nvPr/>
        </p:nvPicPr>
        <p:blipFill>
          <a:blip r:embed="rId3"/>
          <a:srcRect t="6374"/>
          <a:stretch>
            <a:fillRect/>
          </a:stretch>
        </p:blipFill>
        <p:spPr bwMode="auto">
          <a:xfrm>
            <a:off x="900113" y="1285860"/>
            <a:ext cx="7610475" cy="545625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64" name="Rectangle 6"/>
          <p:cNvSpPr>
            <a:spLocks noChangeArrowheads="1"/>
          </p:cNvSpPr>
          <p:nvPr/>
        </p:nvSpPr>
        <p:spPr bwMode="auto">
          <a:xfrm>
            <a:off x="2195513" y="1125538"/>
            <a:ext cx="504825" cy="73025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3186" name="Picture 4" descr="Wiggers03"/>
          <p:cNvPicPr>
            <a:picLocks noGrp="1" noChangeAspect="1" noChangeArrowheads="1"/>
          </p:cNvPicPr>
          <p:nvPr>
            <p:ph idx="4294967295"/>
          </p:nvPr>
        </p:nvPicPr>
        <p:blipFill>
          <a:blip r:embed="rId3"/>
          <a:srcRect t="28459"/>
          <a:stretch>
            <a:fillRect/>
          </a:stretch>
        </p:blipFill>
        <p:spPr>
          <a:xfrm>
            <a:off x="0" y="1142984"/>
            <a:ext cx="9144000" cy="5008885"/>
          </a:xfrm>
        </p:spPr>
      </p:pic>
      <p:sp>
        <p:nvSpPr>
          <p:cNvPr id="93187" name="Rectangle 6"/>
          <p:cNvSpPr>
            <a:spLocks noChangeArrowheads="1"/>
          </p:cNvSpPr>
          <p:nvPr/>
        </p:nvSpPr>
        <p:spPr bwMode="auto">
          <a:xfrm>
            <a:off x="1258888" y="835025"/>
            <a:ext cx="504825" cy="73025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nl-NL"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4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Smal complex tachycardie</a:t>
            </a:r>
          </a:p>
        </p:txBody>
      </p:sp>
      <p:sp>
        <p:nvSpPr>
          <p:cNvPr id="95235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pPr>
              <a:buFont typeface="Arial" charset="0"/>
              <a:buChar char="•"/>
            </a:pPr>
            <a:r>
              <a:rPr lang="nl-NL" sz="2400" dirty="0" smtClean="0">
                <a:solidFill>
                  <a:srgbClr val="00B0F0"/>
                </a:solidFill>
              </a:rPr>
              <a:t>Sinustachycardie</a:t>
            </a:r>
          </a:p>
          <a:p>
            <a:pPr>
              <a:buFont typeface="Arial" charset="0"/>
              <a:buChar char="•"/>
            </a:pPr>
            <a:r>
              <a:rPr lang="nl-NL" sz="2400" dirty="0" err="1" smtClean="0">
                <a:solidFill>
                  <a:srgbClr val="00B0F0"/>
                </a:solidFill>
              </a:rPr>
              <a:t>Sinusbradycardie</a:t>
            </a:r>
            <a:endParaRPr lang="nl-NL" sz="2400" dirty="0" smtClean="0">
              <a:solidFill>
                <a:srgbClr val="00B0F0"/>
              </a:solidFill>
            </a:endParaRPr>
          </a:p>
          <a:p>
            <a:pPr>
              <a:buFont typeface="Arial" charset="0"/>
              <a:buChar char="•"/>
            </a:pPr>
            <a:r>
              <a:rPr lang="nl-NL" sz="2400" dirty="0" err="1" smtClean="0">
                <a:solidFill>
                  <a:srgbClr val="00B0F0"/>
                </a:solidFill>
              </a:rPr>
              <a:t>Boezemfibrilleren</a:t>
            </a:r>
            <a:endParaRPr lang="nl-NL" sz="2400" dirty="0" smtClean="0">
              <a:solidFill>
                <a:srgbClr val="00B0F0"/>
              </a:solidFill>
            </a:endParaRPr>
          </a:p>
          <a:p>
            <a:pPr>
              <a:buFont typeface="Arial" charset="0"/>
              <a:buChar char="•"/>
            </a:pPr>
            <a:r>
              <a:rPr lang="nl-NL" sz="2400" dirty="0" err="1" smtClean="0">
                <a:solidFill>
                  <a:srgbClr val="00B0F0"/>
                </a:solidFill>
              </a:rPr>
              <a:t>Boezemflutter</a:t>
            </a:r>
            <a:endParaRPr lang="nl-NL" sz="2400" dirty="0" smtClean="0">
              <a:solidFill>
                <a:srgbClr val="00B0F0"/>
              </a:solidFill>
            </a:endParaRPr>
          </a:p>
          <a:p>
            <a:pPr>
              <a:buFont typeface="Arial" charset="0"/>
              <a:buChar char="•"/>
            </a:pPr>
            <a:r>
              <a:rPr lang="nl-NL" sz="2400" b="1" dirty="0" smtClean="0"/>
              <a:t>AVNRT</a:t>
            </a:r>
          </a:p>
          <a:p>
            <a:pPr>
              <a:buFont typeface="Arial" charset="0"/>
              <a:buChar char="•"/>
            </a:pPr>
            <a:r>
              <a:rPr lang="nl-NL" sz="2400" dirty="0" smtClean="0">
                <a:solidFill>
                  <a:srgbClr val="00B0F0"/>
                </a:solidFill>
              </a:rPr>
              <a:t>(anders …)</a:t>
            </a:r>
          </a:p>
          <a:p>
            <a:pPr>
              <a:buFont typeface="Arial" charset="0"/>
              <a:buChar char="•"/>
            </a:pPr>
            <a:endParaRPr lang="nl-NL" sz="2400" dirty="0" smtClean="0"/>
          </a:p>
        </p:txBody>
      </p:sp>
      <p:sp>
        <p:nvSpPr>
          <p:cNvPr id="95236" name="Text Box 7"/>
          <p:cNvSpPr txBox="1">
            <a:spLocks noChangeArrowheads="1"/>
          </p:cNvSpPr>
          <p:nvPr/>
        </p:nvSpPr>
        <p:spPr bwMode="auto">
          <a:xfrm>
            <a:off x="3348038" y="1052513"/>
            <a:ext cx="4824412" cy="47089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 sz="2400" dirty="0">
                <a:latin typeface="Calibri" pitchFamily="34" charset="0"/>
              </a:rPr>
              <a:t>AV </a:t>
            </a:r>
            <a:r>
              <a:rPr lang="nl-NL" sz="2400" dirty="0" err="1">
                <a:latin typeface="Calibri" pitchFamily="34" charset="0"/>
              </a:rPr>
              <a:t>Nodale</a:t>
            </a:r>
            <a:r>
              <a:rPr lang="nl-NL" sz="2400" dirty="0">
                <a:latin typeface="Calibri" pitchFamily="34" charset="0"/>
              </a:rPr>
              <a:t> </a:t>
            </a:r>
            <a:r>
              <a:rPr lang="nl-NL" sz="2400" dirty="0" err="1">
                <a:latin typeface="Calibri" pitchFamily="34" charset="0"/>
              </a:rPr>
              <a:t>re-entry</a:t>
            </a:r>
            <a:r>
              <a:rPr lang="nl-NL" sz="2400" dirty="0">
                <a:latin typeface="Calibri" pitchFamily="34" charset="0"/>
              </a:rPr>
              <a:t> tachycardie.</a:t>
            </a:r>
          </a:p>
          <a:p>
            <a:pPr>
              <a:buFontTx/>
              <a:buChar char="•"/>
            </a:pPr>
            <a:r>
              <a:rPr lang="nl-NL" sz="2400" dirty="0">
                <a:latin typeface="Calibri" pitchFamily="34" charset="0"/>
              </a:rPr>
              <a:t>Frequentie: 180-250 / min</a:t>
            </a:r>
          </a:p>
          <a:p>
            <a:pPr>
              <a:buFontTx/>
              <a:buChar char="•"/>
            </a:pPr>
            <a:r>
              <a:rPr lang="nl-NL" sz="2400" dirty="0">
                <a:latin typeface="Calibri" pitchFamily="34" charset="0"/>
              </a:rPr>
              <a:t>R-R’ in V1</a:t>
            </a:r>
          </a:p>
          <a:p>
            <a:pPr>
              <a:buFontTx/>
              <a:buChar char="•"/>
            </a:pPr>
            <a:r>
              <a:rPr lang="nl-NL" sz="2400" dirty="0">
                <a:latin typeface="Calibri" pitchFamily="34" charset="0"/>
              </a:rPr>
              <a:t>Typisch jonge patiënt</a:t>
            </a:r>
          </a:p>
          <a:p>
            <a:pPr>
              <a:buFontTx/>
              <a:buChar char="•"/>
            </a:pPr>
            <a:r>
              <a:rPr lang="nl-NL" sz="2400" dirty="0">
                <a:latin typeface="Calibri" pitchFamily="34" charset="0"/>
              </a:rPr>
              <a:t>Recidiverend</a:t>
            </a:r>
          </a:p>
          <a:p>
            <a:pPr>
              <a:buFontTx/>
              <a:buChar char="•"/>
            </a:pPr>
            <a:endParaRPr lang="nl-NL" sz="2400" dirty="0">
              <a:latin typeface="Calibri" pitchFamily="34" charset="0"/>
            </a:endParaRPr>
          </a:p>
          <a:p>
            <a:r>
              <a:rPr lang="nl-NL" sz="2400" dirty="0">
                <a:latin typeface="Calibri" pitchFamily="34" charset="0"/>
              </a:rPr>
              <a:t>Manoeuvres:</a:t>
            </a:r>
          </a:p>
          <a:p>
            <a:pPr lvl="1">
              <a:buFontTx/>
              <a:buChar char="•"/>
            </a:pPr>
            <a:r>
              <a:rPr lang="nl-NL" sz="2400" dirty="0" smtClean="0">
                <a:latin typeface="Calibri" pitchFamily="34" charset="0"/>
              </a:rPr>
              <a:t>Hurken</a:t>
            </a:r>
            <a:endParaRPr lang="nl-NL" sz="2400" dirty="0">
              <a:latin typeface="Calibri" pitchFamily="34" charset="0"/>
            </a:endParaRPr>
          </a:p>
          <a:p>
            <a:pPr lvl="1">
              <a:buFontTx/>
              <a:buChar char="•"/>
            </a:pPr>
            <a:r>
              <a:rPr lang="nl-NL" sz="2400" dirty="0" smtClean="0">
                <a:latin typeface="Calibri" pitchFamily="34" charset="0"/>
              </a:rPr>
              <a:t>Sinus </a:t>
            </a:r>
            <a:r>
              <a:rPr lang="nl-NL" sz="2400" dirty="0" err="1">
                <a:latin typeface="Calibri" pitchFamily="34" charset="0"/>
              </a:rPr>
              <a:t>carotis</a:t>
            </a:r>
            <a:r>
              <a:rPr lang="nl-NL" sz="2400" dirty="0">
                <a:latin typeface="Calibri" pitchFamily="34" charset="0"/>
              </a:rPr>
              <a:t> </a:t>
            </a:r>
            <a:r>
              <a:rPr lang="nl-NL" sz="2400" dirty="0" smtClean="0">
                <a:latin typeface="Calibri" pitchFamily="34" charset="0"/>
              </a:rPr>
              <a:t>massage</a:t>
            </a:r>
          </a:p>
          <a:p>
            <a:pPr lvl="1">
              <a:buFontTx/>
              <a:buChar char="•"/>
            </a:pPr>
            <a:r>
              <a:rPr lang="nl-NL" sz="2400" dirty="0" err="1" smtClean="0">
                <a:latin typeface="Calibri" pitchFamily="34" charset="0"/>
              </a:rPr>
              <a:t>Adenosine</a:t>
            </a:r>
            <a:endParaRPr lang="nl-NL" sz="2400" dirty="0">
              <a:latin typeface="Calibri" pitchFamily="34" charset="0"/>
            </a:endParaRPr>
          </a:p>
          <a:p>
            <a:pPr lvl="1">
              <a:buFontTx/>
              <a:buChar char="•"/>
            </a:pPr>
            <a:endParaRPr lang="nl-NL" sz="2400" dirty="0">
              <a:latin typeface="Calibri" pitchFamily="34" charset="0"/>
            </a:endParaRPr>
          </a:p>
          <a:p>
            <a:pPr>
              <a:spcBef>
                <a:spcPct val="50000"/>
              </a:spcBef>
              <a:buFontTx/>
              <a:buChar char="•"/>
            </a:pPr>
            <a:endParaRPr lang="nl-NL" sz="2400" dirty="0"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4"/>
          <p:cNvSpPr>
            <a:spLocks noGrp="1" noChangeArrowheads="1"/>
          </p:cNvSpPr>
          <p:nvPr>
            <p:ph type="title"/>
          </p:nvPr>
        </p:nvSpPr>
        <p:spPr>
          <a:xfrm>
            <a:off x="539750" y="476250"/>
            <a:ext cx="7772400" cy="1143000"/>
          </a:xfrm>
        </p:spPr>
        <p:txBody>
          <a:bodyPr/>
          <a:lstStyle/>
          <a:p>
            <a:r>
              <a:rPr lang="nl-NL" b="1" smtClean="0"/>
              <a:t>Re-entry</a:t>
            </a:r>
            <a:endParaRPr lang="nl-NL" sz="2800" smtClean="0"/>
          </a:p>
        </p:txBody>
      </p:sp>
      <p:pic>
        <p:nvPicPr>
          <p:cNvPr id="6" name="Afbeelding 5" descr="Re_entry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4" name="Rechthoek 3"/>
          <p:cNvSpPr/>
          <p:nvPr/>
        </p:nvSpPr>
        <p:spPr>
          <a:xfrm>
            <a:off x="3428992" y="1571612"/>
            <a:ext cx="5715008" cy="4357718"/>
          </a:xfrm>
          <a:prstGeom prst="rect">
            <a:avLst/>
          </a:prstGeom>
          <a:solidFill>
            <a:schemeClr val="bg1">
              <a:alpha val="84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4"/>
          <p:cNvSpPr>
            <a:spLocks noGrp="1" noChangeArrowheads="1"/>
          </p:cNvSpPr>
          <p:nvPr>
            <p:ph type="title"/>
          </p:nvPr>
        </p:nvSpPr>
        <p:spPr>
          <a:xfrm>
            <a:off x="539750" y="476250"/>
            <a:ext cx="7772400" cy="1143000"/>
          </a:xfrm>
        </p:spPr>
        <p:txBody>
          <a:bodyPr/>
          <a:lstStyle/>
          <a:p>
            <a:r>
              <a:rPr lang="nl-NL" b="1" smtClean="0"/>
              <a:t>Re-entry</a:t>
            </a:r>
            <a:endParaRPr lang="nl-NL" sz="2800" smtClean="0"/>
          </a:p>
        </p:txBody>
      </p:sp>
      <p:pic>
        <p:nvPicPr>
          <p:cNvPr id="6" name="Afbeelding 5" descr="Re_entry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4" name="Rechthoek 3"/>
          <p:cNvSpPr/>
          <p:nvPr/>
        </p:nvSpPr>
        <p:spPr>
          <a:xfrm>
            <a:off x="5357818" y="1571612"/>
            <a:ext cx="3786182" cy="4357718"/>
          </a:xfrm>
          <a:prstGeom prst="rect">
            <a:avLst/>
          </a:prstGeom>
          <a:solidFill>
            <a:schemeClr val="bg1">
              <a:alpha val="84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4"/>
          <p:cNvSpPr>
            <a:spLocks noGrp="1" noChangeArrowheads="1"/>
          </p:cNvSpPr>
          <p:nvPr>
            <p:ph type="title"/>
          </p:nvPr>
        </p:nvSpPr>
        <p:spPr>
          <a:xfrm>
            <a:off x="539750" y="476250"/>
            <a:ext cx="7772400" cy="1143000"/>
          </a:xfrm>
        </p:spPr>
        <p:txBody>
          <a:bodyPr/>
          <a:lstStyle/>
          <a:p>
            <a:r>
              <a:rPr lang="nl-NL" b="1" smtClean="0"/>
              <a:t>Re-entry</a:t>
            </a:r>
            <a:endParaRPr lang="nl-NL" sz="2800" smtClean="0"/>
          </a:p>
        </p:txBody>
      </p:sp>
      <p:pic>
        <p:nvPicPr>
          <p:cNvPr id="6" name="Afbeelding 5" descr="Re_entry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4" name="Rechthoek 3"/>
          <p:cNvSpPr/>
          <p:nvPr/>
        </p:nvSpPr>
        <p:spPr>
          <a:xfrm>
            <a:off x="7286644" y="1571612"/>
            <a:ext cx="1857356" cy="4357718"/>
          </a:xfrm>
          <a:prstGeom prst="rect">
            <a:avLst/>
          </a:prstGeom>
          <a:solidFill>
            <a:schemeClr val="bg1">
              <a:alpha val="84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4"/>
          <p:cNvSpPr>
            <a:spLocks noGrp="1" noChangeArrowheads="1"/>
          </p:cNvSpPr>
          <p:nvPr>
            <p:ph type="title"/>
          </p:nvPr>
        </p:nvSpPr>
        <p:spPr>
          <a:xfrm>
            <a:off x="539750" y="476250"/>
            <a:ext cx="7772400" cy="1143000"/>
          </a:xfrm>
        </p:spPr>
        <p:txBody>
          <a:bodyPr/>
          <a:lstStyle/>
          <a:p>
            <a:r>
              <a:rPr lang="nl-NL" b="1" smtClean="0"/>
              <a:t>Re-entry</a:t>
            </a:r>
            <a:endParaRPr lang="nl-NL" sz="2800" smtClean="0"/>
          </a:p>
        </p:txBody>
      </p:sp>
      <p:pic>
        <p:nvPicPr>
          <p:cNvPr id="6" name="Afbeelding 5" descr="Re_entry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6258" name="Picture 4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-36513" y="1119188"/>
            <a:ext cx="9144001" cy="4541837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7282" name="Picture 4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34925" y="433388"/>
            <a:ext cx="8964613" cy="5948362"/>
          </a:xfrm>
        </p:spPr>
      </p:pic>
      <p:sp>
        <p:nvSpPr>
          <p:cNvPr id="97283" name="Text Box 6"/>
          <p:cNvSpPr txBox="1">
            <a:spLocks noChangeArrowheads="1"/>
          </p:cNvSpPr>
          <p:nvPr/>
        </p:nvSpPr>
        <p:spPr bwMode="auto">
          <a:xfrm>
            <a:off x="179388" y="0"/>
            <a:ext cx="201612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>
                <a:latin typeface="Calibri" pitchFamily="34" charset="0"/>
              </a:rPr>
              <a:t>Adenosine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/>
          <p:cNvSpPr>
            <a:spLocks noGrp="1"/>
          </p:cNvSpPr>
          <p:nvPr>
            <p:ph/>
          </p:nvPr>
        </p:nvSpPr>
        <p:spPr/>
        <p:txBody>
          <a:bodyPr/>
          <a:lstStyle/>
          <a:p>
            <a:pPr>
              <a:buNone/>
            </a:pPr>
            <a:endParaRPr lang="nl-NL" dirty="0" smtClean="0"/>
          </a:p>
          <a:p>
            <a:pPr>
              <a:buNone/>
            </a:pPr>
            <a:r>
              <a:rPr lang="nl-NL" dirty="0" smtClean="0"/>
              <a:t>AVRT: </a:t>
            </a:r>
            <a:r>
              <a:rPr lang="nl-NL" dirty="0" err="1" smtClean="0"/>
              <a:t>re-entry</a:t>
            </a:r>
            <a:r>
              <a:rPr lang="nl-NL" dirty="0" smtClean="0"/>
              <a:t> via een accessoire verbinding</a:t>
            </a:r>
          </a:p>
          <a:p>
            <a:pPr>
              <a:buNone/>
            </a:pPr>
            <a:r>
              <a:rPr lang="nl-NL" dirty="0" err="1" smtClean="0"/>
              <a:t>orthodroom</a:t>
            </a:r>
            <a:endParaRPr lang="nl-NL" dirty="0"/>
          </a:p>
        </p:txBody>
      </p:sp>
      <p:pic>
        <p:nvPicPr>
          <p:cNvPr id="3" name="Afbeelding 2" descr="WPW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71736" y="1714488"/>
            <a:ext cx="3990528" cy="4000504"/>
          </a:xfrm>
          <a:prstGeom prst="rect">
            <a:avLst/>
          </a:prstGeom>
        </p:spPr>
      </p:pic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/>
          <p:cNvSpPr>
            <a:spLocks noGrp="1"/>
          </p:cNvSpPr>
          <p:nvPr>
            <p:ph/>
          </p:nvPr>
        </p:nvSpPr>
        <p:spPr/>
        <p:txBody>
          <a:bodyPr/>
          <a:lstStyle/>
          <a:p>
            <a:pPr>
              <a:buNone/>
            </a:pPr>
            <a:r>
              <a:rPr lang="nl-NL" dirty="0" err="1" smtClean="0"/>
              <a:t>Pre-exitatie</a:t>
            </a:r>
            <a:endParaRPr lang="nl-NL" dirty="0"/>
          </a:p>
        </p:txBody>
      </p:sp>
      <p:pic>
        <p:nvPicPr>
          <p:cNvPr id="3" name="Afbeelding 2" descr="Wpw_full_ecg3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727363"/>
            <a:ext cx="9144000" cy="540327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Tijdelijke aanduiding voor inhoud 2" descr="DVA0057.jpg"/>
          <p:cNvPicPr>
            <a:picLocks noGrp="1" noChangeAspect="1"/>
          </p:cNvPicPr>
          <p:nvPr>
            <p:ph/>
          </p:nvPr>
        </p:nvPicPr>
        <p:blipFill>
          <a:blip r:embed="rId3" cstate="print"/>
          <a:stretch>
            <a:fillRect/>
          </a:stretch>
        </p:blipFill>
        <p:spPr>
          <a:xfrm>
            <a:off x="457200" y="857232"/>
            <a:ext cx="8229600" cy="5681510"/>
          </a:xfrm>
        </p:spPr>
      </p:pic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/>
          <p:cNvSpPr>
            <a:spLocks noGrp="1"/>
          </p:cNvSpPr>
          <p:nvPr>
            <p:ph/>
          </p:nvPr>
        </p:nvSpPr>
        <p:spPr/>
        <p:txBody>
          <a:bodyPr/>
          <a:lstStyle/>
          <a:p>
            <a:r>
              <a:rPr lang="nl-NL" dirty="0" smtClean="0"/>
              <a:t>ingezoomd</a:t>
            </a:r>
            <a:endParaRPr lang="nl-NL" dirty="0"/>
          </a:p>
        </p:txBody>
      </p:sp>
      <p:pic>
        <p:nvPicPr>
          <p:cNvPr id="3" name="Tijdelijke aanduiding voor inhoud 2" descr="DVA0057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7200" y="857232"/>
            <a:ext cx="7258072" cy="50989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Tijdelijke aanduiding voor inhoud 4" descr="DVA0094.jpg"/>
          <p:cNvPicPr>
            <a:picLocks noGrp="1" noChangeAspect="1"/>
          </p:cNvPicPr>
          <p:nvPr>
            <p:ph/>
          </p:nvPr>
        </p:nvPicPr>
        <p:blipFill>
          <a:blip r:embed="rId3"/>
          <a:stretch>
            <a:fillRect/>
          </a:stretch>
        </p:blipFill>
        <p:spPr>
          <a:xfrm>
            <a:off x="514702" y="274638"/>
            <a:ext cx="8114596" cy="5851525"/>
          </a:xfrm>
        </p:spPr>
      </p:pic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/>
          <p:cNvSpPr>
            <a:spLocks noGrp="1"/>
          </p:cNvSpPr>
          <p:nvPr>
            <p:ph/>
          </p:nvPr>
        </p:nvSpPr>
        <p:spPr/>
        <p:txBody>
          <a:bodyPr/>
          <a:lstStyle/>
          <a:p>
            <a:r>
              <a:rPr lang="nl-NL" dirty="0" smtClean="0"/>
              <a:t>FBI</a:t>
            </a:r>
            <a:endParaRPr lang="nl-NL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71472" y="714356"/>
            <a:ext cx="8062927" cy="579454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3298825"/>
          </a:xfrm>
        </p:spPr>
        <p:txBody>
          <a:bodyPr/>
          <a:lstStyle/>
          <a:p>
            <a:pPr>
              <a:buFont typeface="Arial" charset="0"/>
              <a:buNone/>
            </a:pPr>
            <a:endParaRPr lang="nl-NL" sz="1000" smtClean="0"/>
          </a:p>
          <a:p>
            <a:pPr lvl="1"/>
            <a:r>
              <a:rPr lang="nl-NL" smtClean="0"/>
              <a:t>Ventriculaire extrasystole (VES)</a:t>
            </a:r>
          </a:p>
          <a:p>
            <a:pPr lvl="1"/>
            <a:r>
              <a:rPr lang="nl-NL" smtClean="0"/>
              <a:t>(Idio)ventriculair escape ritme</a:t>
            </a:r>
          </a:p>
          <a:p>
            <a:pPr lvl="1"/>
            <a:r>
              <a:rPr lang="nl-NL" smtClean="0"/>
              <a:t>Accelerated IdioVentricular Rhythm (A.I.V.R.)</a:t>
            </a:r>
          </a:p>
          <a:p>
            <a:pPr lvl="1"/>
            <a:r>
              <a:rPr lang="nl-NL" smtClean="0"/>
              <a:t>Ventriculaire tachycardie</a:t>
            </a:r>
          </a:p>
          <a:p>
            <a:pPr lvl="1"/>
            <a:r>
              <a:rPr lang="nl-NL" smtClean="0"/>
              <a:t>Ventriculaire flutter</a:t>
            </a:r>
          </a:p>
          <a:p>
            <a:pPr lvl="1"/>
            <a:r>
              <a:rPr lang="nl-NL" smtClean="0"/>
              <a:t>Ventrikelfibrilleren</a:t>
            </a:r>
          </a:p>
          <a:p>
            <a:pPr lvl="1"/>
            <a:r>
              <a:rPr lang="nl-NL" smtClean="0"/>
              <a:t>Ventriculaire parasystolie</a:t>
            </a:r>
          </a:p>
        </p:txBody>
      </p:sp>
      <p:sp>
        <p:nvSpPr>
          <p:cNvPr id="77827" name="Rectangle 3"/>
          <p:cNvSpPr>
            <a:spLocks noGrp="1" noChangeArrowheads="1"/>
          </p:cNvSpPr>
          <p:nvPr>
            <p:ph type="title"/>
          </p:nvPr>
        </p:nvSpPr>
        <p:spPr>
          <a:xfrm>
            <a:off x="539750" y="341313"/>
            <a:ext cx="7772400" cy="1143000"/>
          </a:xfrm>
        </p:spPr>
        <p:txBody>
          <a:bodyPr/>
          <a:lstStyle/>
          <a:p>
            <a:r>
              <a:rPr lang="nl-NL" b="1" dirty="0" smtClean="0"/>
              <a:t>Ventriculaire ritmestoornissen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24709" name="Group 101"/>
          <p:cNvGraphicFramePr>
            <a:graphicFrameLocks noGrp="1"/>
          </p:cNvGraphicFramePr>
          <p:nvPr>
            <p:ph type="tbl" idx="1"/>
          </p:nvPr>
        </p:nvGraphicFramePr>
        <p:xfrm>
          <a:off x="214281" y="1793875"/>
          <a:ext cx="8725368" cy="4305301"/>
        </p:xfrm>
        <a:graphic>
          <a:graphicData uri="http://schemas.openxmlformats.org/drawingml/2006/table">
            <a:tbl>
              <a:tblPr>
                <a:tableStyleId>{3B4B98B0-60AC-42C2-AFA5-B58CD77FA1E5}</a:tableStyleId>
              </a:tblPr>
              <a:tblGrid>
                <a:gridCol w="2162216"/>
                <a:gridCol w="1419615"/>
                <a:gridCol w="1204516"/>
                <a:gridCol w="1207882"/>
                <a:gridCol w="2731139"/>
              </a:tblGrid>
              <a:tr h="4127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Regulair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HR(</a:t>
                      </a:r>
                      <a:r>
                        <a:rPr kumimoji="0" lang="nl-NL" sz="2000" u="sng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bpm</a:t>
                      </a:r>
                      <a:r>
                        <a:rPr kumimoji="0" lang="nl-NL" sz="200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)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sng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P-top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sng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Therapie</a:t>
                      </a:r>
                      <a:endParaRPr kumimoji="0" lang="nl-NL" sz="2000" b="0" i="0" u="sng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</a:tr>
              <a:tr h="452438">
                <a:tc gridSpan="5"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</a:rPr>
                        <a:t>Altijd Breed QRS(&gt;0,12)!</a:t>
                      </a:r>
                      <a:endParaRPr kumimoji="0" lang="nl-NL" sz="2000" b="0" i="1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nl-NL"/>
                    </a:p>
                  </a:txBody>
                  <a:tcPr/>
                </a:tc>
              </a:tr>
              <a:tr h="728663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Ventriculaire tachycardie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Ja(meestal)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110-250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AV dissociatie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Cardioversie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, </a:t>
                      </a: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overpacing</a:t>
                      </a: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, medicatie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</a:tr>
              <a:tr h="7302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Ventrikel </a:t>
                      </a:r>
                      <a:r>
                        <a:rPr kumimoji="0" lang="nl-NL" sz="20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flutter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150-300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-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Defibrillatie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</a:tr>
              <a:tr h="55880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smtClean="0">
                          <a:ln>
                            <a:noFill/>
                          </a:ln>
                          <a:effectLst/>
                        </a:rPr>
                        <a:t>Ventrikel Fibrilleren</a:t>
                      </a:r>
                      <a:endParaRPr kumimoji="0" lang="nl-NL" sz="2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Nee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400-600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-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err="1" smtClean="0">
                          <a:ln>
                            <a:noFill/>
                          </a:ln>
                          <a:effectLst/>
                        </a:rPr>
                        <a:t>Defibrillatie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</a:tr>
              <a:tr h="4127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AIVR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Ja(meestal)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50-110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AV dissociatie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Geen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E2ECF8"/>
                    </a:solidFill>
                  </a:tcPr>
                </a:tc>
              </a:tr>
              <a:tr h="411163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smtClean="0">
                          <a:ln>
                            <a:noFill/>
                          </a:ln>
                          <a:effectLst/>
                        </a:rPr>
                        <a:t>Torsades de pointes</a:t>
                      </a:r>
                      <a:endParaRPr kumimoji="0" lang="nl-NL" sz="2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Nee</a:t>
                      </a:r>
                      <a:endParaRPr kumimoji="0" lang="nl-NL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2000" u="none" strike="noStrike" cap="none" normalizeH="0" baseline="0" smtClean="0">
                          <a:ln>
                            <a:noFill/>
                          </a:ln>
                          <a:effectLst/>
                        </a:rPr>
                        <a:t>150-300</a:t>
                      </a:r>
                      <a:endParaRPr kumimoji="0" lang="nl-NL" sz="2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smtClean="0">
                          <a:ln>
                            <a:noFill/>
                          </a:ln>
                          <a:effectLst/>
                        </a:rPr>
                        <a:t>AV dissociatie</a:t>
                      </a:r>
                      <a:endParaRPr kumimoji="0" lang="nl-NL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r>
                        <a:rPr kumimoji="0" lang="nl-NL" sz="1600" u="none" strike="noStrike" cap="none" normalizeH="0" baseline="0" dirty="0" smtClean="0">
                          <a:ln>
                            <a:noFill/>
                          </a:ln>
                          <a:effectLst/>
                        </a:rPr>
                        <a:t>Oorzaak behandelen</a:t>
                      </a:r>
                      <a:endParaRPr kumimoji="0" lang="nl-NL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6D9F1"/>
                    </a:solidFill>
                  </a:tcPr>
                </a:tc>
              </a:tr>
            </a:tbl>
          </a:graphicData>
        </a:graphic>
      </p:graphicFrame>
      <p:sp>
        <p:nvSpPr>
          <p:cNvPr id="78882" name="Text Box 75"/>
          <p:cNvSpPr txBox="1">
            <a:spLocks noChangeArrowheads="1"/>
          </p:cNvSpPr>
          <p:nvPr/>
        </p:nvSpPr>
        <p:spPr bwMode="auto">
          <a:xfrm>
            <a:off x="1619250" y="206375"/>
            <a:ext cx="5832475" cy="579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nl-NL" sz="3200">
                <a:latin typeface="Calibri" pitchFamily="34" charset="0"/>
              </a:rPr>
              <a:t>Indeling VT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1378" name="Picture 2" descr="VES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1333500"/>
            <a:ext cx="9144000" cy="4832350"/>
          </a:xfrm>
        </p:spPr>
      </p:pic>
      <p:sp>
        <p:nvSpPr>
          <p:cNvPr id="101379" name="Text Box 3"/>
          <p:cNvSpPr txBox="1">
            <a:spLocks noChangeArrowheads="1"/>
          </p:cNvSpPr>
          <p:nvPr/>
        </p:nvSpPr>
        <p:spPr bwMode="auto">
          <a:xfrm>
            <a:off x="179388" y="692150"/>
            <a:ext cx="5903912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nl-NL" sz="2400">
                <a:latin typeface="Calibri" pitchFamily="34" charset="0"/>
              </a:rPr>
              <a:t>PVC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0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Breed  complex tachycardie</a:t>
            </a:r>
          </a:p>
        </p:txBody>
      </p:sp>
      <p:sp>
        <p:nvSpPr>
          <p:cNvPr id="10240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 sz="2000" dirty="0" smtClean="0"/>
          </a:p>
          <a:p>
            <a:endParaRPr lang="nl-NL" sz="2000" dirty="0" smtClean="0"/>
          </a:p>
          <a:p>
            <a:endParaRPr lang="nl-NL" sz="2000" dirty="0" smtClean="0"/>
          </a:p>
        </p:txBody>
      </p:sp>
      <p:sp>
        <p:nvSpPr>
          <p:cNvPr id="10240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pPr>
              <a:buFontTx/>
              <a:buChar char="-"/>
            </a:pPr>
            <a:r>
              <a:rPr lang="nl-NL" b="1" smtClean="0"/>
              <a:t>Ventrikeltachycardie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SVT met aberrante geleiding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Ventrikelfibrilleren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Ventrikelflutter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AVRT/WPW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(anders…)</a:t>
            </a:r>
          </a:p>
        </p:txBody>
      </p:sp>
      <p:sp>
        <p:nvSpPr>
          <p:cNvPr id="82946" name="AutoShape 2" descr="https://mail.google.com/a/drj.nl/?ui=2&amp;ik=44d58dd943&amp;view=att&amp;th=121257a7923f2385&amp;attid=0.3&amp;disp=inline&amp;zw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nl-NL"/>
          </a:p>
        </p:txBody>
      </p:sp>
      <p:sp>
        <p:nvSpPr>
          <p:cNvPr id="7" name="Tekstvak 6"/>
          <p:cNvSpPr txBox="1"/>
          <p:nvPr/>
        </p:nvSpPr>
        <p:spPr>
          <a:xfrm>
            <a:off x="3500430" y="1000108"/>
            <a:ext cx="4000528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err="1" smtClean="0"/>
              <a:t>Breedcomplex</a:t>
            </a:r>
            <a:r>
              <a:rPr lang="nl-NL" dirty="0" smtClean="0"/>
              <a:t> Tachycardie</a:t>
            </a:r>
            <a:r>
              <a:rPr lang="nl-NL" dirty="0" smtClean="0"/>
              <a:t>:</a:t>
            </a:r>
            <a:br>
              <a:rPr lang="nl-NL" dirty="0" smtClean="0"/>
            </a:br>
            <a:r>
              <a:rPr lang="nl-NL" dirty="0" smtClean="0"/>
              <a:t>VT of SVT</a:t>
            </a:r>
            <a:r>
              <a:rPr lang="nl-NL" dirty="0" smtClean="0"/>
              <a:t>?</a:t>
            </a:r>
          </a:p>
          <a:p>
            <a:endParaRPr lang="nl-NL" dirty="0" smtClean="0"/>
          </a:p>
          <a:p>
            <a:pPr>
              <a:buFont typeface="Arial" pitchFamily="34" charset="0"/>
              <a:buChar char="•"/>
            </a:pPr>
            <a:r>
              <a:rPr lang="nl-NL" dirty="0" smtClean="0"/>
              <a:t>Klinische kenmerken</a:t>
            </a:r>
          </a:p>
          <a:p>
            <a:pPr>
              <a:buFont typeface="Arial" pitchFamily="34" charset="0"/>
              <a:buChar char="•"/>
            </a:pPr>
            <a:r>
              <a:rPr lang="nl-NL" dirty="0" err="1" smtClean="0"/>
              <a:t>Brugada</a:t>
            </a:r>
            <a:r>
              <a:rPr lang="nl-NL" dirty="0" smtClean="0"/>
              <a:t> criteria</a:t>
            </a:r>
          </a:p>
          <a:p>
            <a:pPr>
              <a:buFont typeface="Arial" pitchFamily="34" charset="0"/>
              <a:buChar char="•"/>
            </a:pPr>
            <a:r>
              <a:rPr lang="nl-NL" dirty="0" smtClean="0"/>
              <a:t>Andere criteria</a:t>
            </a:r>
          </a:p>
          <a:p>
            <a:endParaRPr lang="nl-NL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VT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nl-NL" sz="2000" b="1" dirty="0" smtClean="0"/>
              <a:t>Klinische kenmerken</a:t>
            </a:r>
          </a:p>
          <a:p>
            <a:r>
              <a:rPr lang="nl-NL" sz="2000" dirty="0" smtClean="0"/>
              <a:t>Patiënt ouder dan 65 jaar</a:t>
            </a:r>
          </a:p>
          <a:p>
            <a:r>
              <a:rPr lang="nl-NL" sz="2000" dirty="0" smtClean="0"/>
              <a:t>Myocardinfarct in VG</a:t>
            </a:r>
          </a:p>
          <a:p>
            <a:r>
              <a:rPr lang="nl-NL" sz="2000" dirty="0" smtClean="0"/>
              <a:t>“Horizontal </a:t>
            </a:r>
            <a:r>
              <a:rPr lang="nl-NL" sz="2000" dirty="0" err="1" smtClean="0"/>
              <a:t>entrance</a:t>
            </a:r>
            <a:r>
              <a:rPr lang="nl-NL" sz="2000" dirty="0" smtClean="0"/>
              <a:t>”</a:t>
            </a:r>
          </a:p>
          <a:p>
            <a:pPr lvl="1"/>
            <a:r>
              <a:rPr lang="nl-NL" sz="1800" dirty="0" smtClean="0"/>
              <a:t>A priori kans op VT hoog!</a:t>
            </a:r>
          </a:p>
          <a:p>
            <a:pPr lvl="1"/>
            <a:endParaRPr lang="nl-NL" sz="1800" dirty="0" smtClean="0"/>
          </a:p>
          <a:p>
            <a:endParaRPr lang="nl-NL" dirty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nl-NL" b="1" dirty="0" smtClean="0"/>
              <a:t>Klinische kenmerken</a:t>
            </a:r>
          </a:p>
          <a:p>
            <a:r>
              <a:rPr lang="nl-NL" dirty="0" err="1" smtClean="0"/>
              <a:t>Brugada</a:t>
            </a:r>
            <a:r>
              <a:rPr lang="nl-NL" dirty="0" smtClean="0"/>
              <a:t> criteria</a:t>
            </a:r>
          </a:p>
          <a:p>
            <a:r>
              <a:rPr lang="nl-NL" dirty="0" smtClean="0"/>
              <a:t>Andere criteria</a:t>
            </a:r>
          </a:p>
          <a:p>
            <a:endParaRPr lang="nl-NL" dirty="0"/>
          </a:p>
        </p:txBody>
      </p:sp>
      <p:sp>
        <p:nvSpPr>
          <p:cNvPr id="5" name="Tijdelijke aanduiding voor inhoud 2"/>
          <p:cNvSpPr txBox="1">
            <a:spLocks/>
          </p:cNvSpPr>
          <p:nvPr/>
        </p:nvSpPr>
        <p:spPr bwMode="auto">
          <a:xfrm>
            <a:off x="3571868" y="2786058"/>
            <a:ext cx="5111750" cy="5853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kumimoji="0" lang="en-US" sz="20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Definities</a:t>
            </a:r>
            <a:endParaRPr kumimoji="0" lang="en-US" sz="2000" b="1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Non-sustained VT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: 3 of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meer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slagen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, max 30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seconde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Sustained VT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: &gt; 30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seconde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(of minder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indien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gecardioverteerd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)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Monomorfe</a:t>
            </a:r>
            <a:r>
              <a:rPr kumimoji="0" lang="en-US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VT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: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alle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ventriculaire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slagen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hebben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dezelfde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configuratie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Polymorfe</a:t>
            </a:r>
            <a:r>
              <a:rPr kumimoji="0" lang="en-US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VT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: de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ventriculaire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slagen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veranderen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van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configuratie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. </a:t>
            </a:r>
            <a:endParaRPr kumimoji="0" lang="nl-NL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Tijdelijke aanduiding voor inhoud 6" descr="Nsvt.png"/>
          <p:cNvPicPr>
            <a:picLocks noGrp="1" noChangeAspect="1"/>
          </p:cNvPicPr>
          <p:nvPr>
            <p:ph/>
          </p:nvPr>
        </p:nvPicPr>
        <p:blipFill>
          <a:blip r:embed="rId3"/>
          <a:stretch>
            <a:fillRect/>
          </a:stretch>
        </p:blipFill>
        <p:spPr>
          <a:xfrm>
            <a:off x="670983" y="274638"/>
            <a:ext cx="7802033" cy="5851525"/>
          </a:xfrm>
        </p:spPr>
      </p:pic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VT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>
          <a:xfrm>
            <a:off x="3000364" y="273050"/>
            <a:ext cx="5686436" cy="5853113"/>
          </a:xfrm>
        </p:spPr>
        <p:txBody>
          <a:bodyPr/>
          <a:lstStyle/>
          <a:p>
            <a:r>
              <a:rPr lang="nl-NL" sz="1800" dirty="0" smtClean="0"/>
              <a:t>Fusieslagen? (SP 100)</a:t>
            </a:r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r>
              <a:rPr lang="nl-NL" sz="1800" dirty="0" smtClean="0"/>
              <a:t>RS afwezig over de voorwand? (SN 21, SP 100)</a:t>
            </a:r>
          </a:p>
          <a:p>
            <a:r>
              <a:rPr lang="nl-NL" sz="1800" dirty="0" smtClean="0"/>
              <a:t>RS duur in een precordiale </a:t>
            </a:r>
            <a:r>
              <a:rPr lang="nl-NL" sz="1800" dirty="0" err="1" smtClean="0"/>
              <a:t>afl</a:t>
            </a:r>
            <a:r>
              <a:rPr lang="nl-NL" sz="1800" dirty="0" smtClean="0"/>
              <a:t> &gt; 100ms (SN 66, SP 98)</a:t>
            </a:r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r>
              <a:rPr lang="nl-NL" sz="1800" dirty="0" smtClean="0"/>
              <a:t>AV dissociatie (SN 82, SP 98)</a:t>
            </a:r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endParaRPr lang="nl-NL" sz="1800" dirty="0" smtClean="0"/>
          </a:p>
          <a:p>
            <a:r>
              <a:rPr lang="nl-NL" sz="1800" dirty="0" smtClean="0"/>
              <a:t>Morfologische criteria</a:t>
            </a:r>
          </a:p>
          <a:p>
            <a:endParaRPr lang="nl-NL" sz="1800" dirty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nl-NL" dirty="0" smtClean="0"/>
              <a:t>Klinische kenmerken</a:t>
            </a:r>
          </a:p>
          <a:p>
            <a:r>
              <a:rPr lang="nl-NL" b="1" dirty="0" err="1" smtClean="0"/>
              <a:t>Brugada</a:t>
            </a:r>
            <a:r>
              <a:rPr lang="nl-NL" b="1" dirty="0" smtClean="0"/>
              <a:t> criteria</a:t>
            </a:r>
          </a:p>
          <a:p>
            <a:r>
              <a:rPr lang="nl-NL" dirty="0" smtClean="0"/>
              <a:t>Andere criteria</a:t>
            </a:r>
          </a:p>
          <a:p>
            <a:endParaRPr lang="nl-NL" dirty="0"/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214810" y="785794"/>
            <a:ext cx="4000496" cy="15782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214810" y="4657429"/>
            <a:ext cx="4429156" cy="14862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000760" y="3215554"/>
            <a:ext cx="1363253" cy="12135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VT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>
          <a:xfrm>
            <a:off x="3000364" y="273050"/>
            <a:ext cx="5686436" cy="5853113"/>
          </a:xfrm>
        </p:spPr>
        <p:txBody>
          <a:bodyPr/>
          <a:lstStyle/>
          <a:p>
            <a:pPr>
              <a:buNone/>
            </a:pPr>
            <a:r>
              <a:rPr lang="nl-NL" sz="1800" b="1" dirty="0" smtClean="0"/>
              <a:t>Morfologische criteria: LBTB</a:t>
            </a:r>
          </a:p>
          <a:p>
            <a:pPr>
              <a:buNone/>
            </a:pPr>
            <a:r>
              <a:rPr lang="nl-NL" sz="1800" dirty="0" smtClean="0"/>
              <a:t>Argumenten voor VT:</a:t>
            </a:r>
          </a:p>
          <a:p>
            <a:r>
              <a:rPr lang="nl-NL" sz="1800" dirty="0" err="1" smtClean="0"/>
              <a:t>Slurred</a:t>
            </a:r>
            <a:r>
              <a:rPr lang="nl-NL" sz="1800" dirty="0" smtClean="0"/>
              <a:t> of </a:t>
            </a:r>
            <a:r>
              <a:rPr lang="nl-NL" sz="1800" dirty="0" err="1" smtClean="0"/>
              <a:t>notched</a:t>
            </a:r>
            <a:r>
              <a:rPr lang="nl-NL" sz="1800" dirty="0" smtClean="0"/>
              <a:t> neergaand been van S golf in afleiding V1 of V2</a:t>
            </a:r>
          </a:p>
          <a:p>
            <a:r>
              <a:rPr lang="nl-NL" sz="1800" dirty="0" smtClean="0"/>
              <a:t>Begin Q tot nadir QS &gt;60 </a:t>
            </a:r>
            <a:r>
              <a:rPr lang="nl-NL" sz="1800" dirty="0" err="1" smtClean="0"/>
              <a:t>ms</a:t>
            </a:r>
            <a:r>
              <a:rPr lang="nl-NL" sz="1800" dirty="0" smtClean="0"/>
              <a:t> in V1 of V2 (LR &gt;50:1)</a:t>
            </a:r>
          </a:p>
          <a:p>
            <a:r>
              <a:rPr lang="nl-NL" sz="1800" dirty="0" smtClean="0"/>
              <a:t>Q of QS in V6 (LR &gt;50:1)</a:t>
            </a:r>
            <a:endParaRPr lang="nl-NL" sz="1800" dirty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nl-NL" dirty="0" smtClean="0"/>
              <a:t>Klinische kenmerken</a:t>
            </a:r>
          </a:p>
          <a:p>
            <a:r>
              <a:rPr lang="nl-NL" b="1" dirty="0" err="1" smtClean="0"/>
              <a:t>Brugada</a:t>
            </a:r>
            <a:r>
              <a:rPr lang="nl-NL" b="1" dirty="0" smtClean="0"/>
              <a:t> criteria</a:t>
            </a:r>
          </a:p>
          <a:p>
            <a:r>
              <a:rPr lang="nl-NL" dirty="0" smtClean="0"/>
              <a:t>Andere criteria</a:t>
            </a:r>
          </a:p>
          <a:p>
            <a:endParaRPr lang="nl-NL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143240" y="2428868"/>
            <a:ext cx="5126829" cy="41719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VT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>
          <a:xfrm>
            <a:off x="3000364" y="273050"/>
            <a:ext cx="5686436" cy="5853113"/>
          </a:xfrm>
        </p:spPr>
        <p:txBody>
          <a:bodyPr/>
          <a:lstStyle/>
          <a:p>
            <a:pPr>
              <a:buNone/>
            </a:pPr>
            <a:r>
              <a:rPr lang="nl-NL" sz="1800" b="1" dirty="0" smtClean="0"/>
              <a:t>Morfologische criteria: RBTB</a:t>
            </a:r>
          </a:p>
          <a:p>
            <a:pPr>
              <a:buNone/>
            </a:pPr>
            <a:r>
              <a:rPr lang="nl-NL" sz="1800" dirty="0" smtClean="0"/>
              <a:t>Argumenten voor VT</a:t>
            </a:r>
          </a:p>
          <a:p>
            <a:r>
              <a:rPr lang="nl-NL" sz="1800" dirty="0" err="1" smtClean="0"/>
              <a:t>Monofasische</a:t>
            </a:r>
            <a:r>
              <a:rPr lang="nl-NL" sz="1800" dirty="0" smtClean="0"/>
              <a:t> R of </a:t>
            </a:r>
            <a:r>
              <a:rPr lang="nl-NL" sz="1800" dirty="0" err="1" smtClean="0"/>
              <a:t>qR</a:t>
            </a:r>
            <a:r>
              <a:rPr lang="nl-NL" sz="1800" dirty="0" smtClean="0"/>
              <a:t> in V1</a:t>
            </a:r>
          </a:p>
          <a:p>
            <a:r>
              <a:rPr lang="nl-NL" sz="1800" dirty="0" smtClean="0"/>
              <a:t>R hoger dan R' (</a:t>
            </a:r>
            <a:r>
              <a:rPr lang="nl-NL" sz="1800" dirty="0" err="1" smtClean="0"/>
              <a:t>rabbit-ear</a:t>
            </a:r>
            <a:r>
              <a:rPr lang="nl-NL" sz="1800" dirty="0" smtClean="0"/>
              <a:t> </a:t>
            </a:r>
            <a:r>
              <a:rPr lang="nl-NL" sz="1800" dirty="0" err="1" smtClean="0"/>
              <a:t>sign</a:t>
            </a:r>
            <a:r>
              <a:rPr lang="nl-NL" sz="1800" dirty="0" smtClean="0"/>
              <a:t>) (LR &gt;50:1)</a:t>
            </a:r>
          </a:p>
          <a:p>
            <a:r>
              <a:rPr lang="nl-NL" sz="1800" dirty="0" err="1" smtClean="0"/>
              <a:t>rS</a:t>
            </a:r>
            <a:r>
              <a:rPr lang="nl-NL" sz="1800" dirty="0" smtClean="0"/>
              <a:t> in V6 (LR &gt;50:1)</a:t>
            </a:r>
            <a:endParaRPr lang="nl-NL" sz="1800" dirty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nl-NL" dirty="0" smtClean="0"/>
              <a:t>Klinische kenmerken</a:t>
            </a:r>
          </a:p>
          <a:p>
            <a:r>
              <a:rPr lang="nl-NL" b="1" dirty="0" err="1" smtClean="0"/>
              <a:t>Brugada</a:t>
            </a:r>
            <a:r>
              <a:rPr lang="nl-NL" b="1" dirty="0" smtClean="0"/>
              <a:t> criteria</a:t>
            </a:r>
          </a:p>
          <a:p>
            <a:r>
              <a:rPr lang="nl-NL" dirty="0" smtClean="0"/>
              <a:t>Andere criteria</a:t>
            </a:r>
          </a:p>
          <a:p>
            <a:endParaRPr lang="nl-NL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214678" y="2857496"/>
            <a:ext cx="5453074" cy="28287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VT</a:t>
            </a:r>
            <a:endParaRPr lang="nl-NL" dirty="0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nl-NL" sz="2000" b="1" dirty="0" smtClean="0"/>
              <a:t>Argumenten vóór VT:</a:t>
            </a:r>
          </a:p>
          <a:p>
            <a:r>
              <a:rPr lang="nl-NL" sz="1600" b="1" dirty="0" smtClean="0"/>
              <a:t>Positief complex in AVR</a:t>
            </a:r>
          </a:p>
          <a:p>
            <a:r>
              <a:rPr lang="nl-NL" sz="1600" b="1" dirty="0" smtClean="0"/>
              <a:t>Raaklijn 1</a:t>
            </a:r>
            <a:r>
              <a:rPr lang="nl-NL" sz="1600" b="1" baseline="30000" dirty="0" smtClean="0"/>
              <a:t>e</a:t>
            </a:r>
            <a:r>
              <a:rPr lang="nl-NL" sz="1600" b="1" dirty="0" smtClean="0"/>
              <a:t> 40ms (</a:t>
            </a:r>
            <a:r>
              <a:rPr lang="nl-NL" sz="1600" b="1" dirty="0" err="1" smtClean="0"/>
              <a:t>V</a:t>
            </a:r>
            <a:r>
              <a:rPr lang="nl-NL" sz="1600" b="1" i="1" dirty="0" err="1" smtClean="0"/>
              <a:t>i</a:t>
            </a:r>
            <a:r>
              <a:rPr lang="nl-NL" sz="1600" b="1" dirty="0" smtClean="0"/>
              <a:t>)</a:t>
            </a:r>
            <a:r>
              <a:rPr lang="nl-NL" sz="1600" b="1" i="1" dirty="0" smtClean="0"/>
              <a:t> </a:t>
            </a:r>
            <a:r>
              <a:rPr lang="nl-NL" sz="1600" b="1" dirty="0" err="1" smtClean="0"/>
              <a:t>tov</a:t>
            </a:r>
            <a:r>
              <a:rPr lang="nl-NL" sz="1600" b="1" dirty="0" smtClean="0"/>
              <a:t> raaklijn laatste 40ms (</a:t>
            </a:r>
            <a:r>
              <a:rPr lang="nl-NL" sz="1600" b="1" dirty="0" err="1" smtClean="0"/>
              <a:t>V</a:t>
            </a:r>
            <a:r>
              <a:rPr lang="nl-NL" sz="1600" b="1" i="1" dirty="0" err="1" smtClean="0"/>
              <a:t>t</a:t>
            </a:r>
            <a:r>
              <a:rPr lang="nl-NL" sz="1600" b="1" dirty="0" smtClean="0"/>
              <a:t>)</a:t>
            </a:r>
          </a:p>
          <a:p>
            <a:r>
              <a:rPr lang="nl-NL" sz="1600" b="1" dirty="0" smtClean="0"/>
              <a:t>Extreme </a:t>
            </a:r>
            <a:r>
              <a:rPr lang="nl-NL" sz="1600" b="1" dirty="0" err="1" smtClean="0"/>
              <a:t>hartas</a:t>
            </a:r>
            <a:endParaRPr lang="nl-NL" sz="1600" b="1" dirty="0" smtClean="0"/>
          </a:p>
          <a:p>
            <a:endParaRPr lang="nl-NL" dirty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nl-NL" dirty="0" smtClean="0"/>
              <a:t>Klinische kenmerken</a:t>
            </a:r>
          </a:p>
          <a:p>
            <a:r>
              <a:rPr lang="nl-NL" dirty="0" err="1" smtClean="0"/>
              <a:t>Brugada</a:t>
            </a:r>
            <a:r>
              <a:rPr lang="nl-NL" dirty="0" smtClean="0"/>
              <a:t> criteria</a:t>
            </a:r>
          </a:p>
          <a:p>
            <a:r>
              <a:rPr lang="nl-NL" b="1" dirty="0" smtClean="0"/>
              <a:t>Andere criteria</a:t>
            </a:r>
          </a:p>
          <a:p>
            <a:endParaRPr lang="nl-NL" dirty="0"/>
          </a:p>
        </p:txBody>
      </p: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50" name="Tijdelijke aanduiding voor afbeelding 9"/>
          <p:cNvSpPr>
            <a:spLocks noGrp="1" noTextEdit="1"/>
          </p:cNvSpPr>
          <p:nvPr>
            <p:ph type="pic" idx="1"/>
          </p:nvPr>
        </p:nvSpPr>
        <p:spPr/>
      </p:sp>
      <p:pic>
        <p:nvPicPr>
          <p:cNvPr id="104451" name="Picture 3"/>
          <p:cNvPicPr>
            <a:picLocks noChangeAspect="1" noChangeArrowheads="1"/>
          </p:cNvPicPr>
          <p:nvPr/>
        </p:nvPicPr>
        <p:blipFill>
          <a:blip r:embed="rId3">
            <a:lum bright="-20000" contrast="20000"/>
          </a:blip>
          <a:srcRect/>
          <a:stretch>
            <a:fillRect/>
          </a:stretch>
        </p:blipFill>
        <p:spPr bwMode="auto">
          <a:xfrm>
            <a:off x="0" y="741363"/>
            <a:ext cx="9144000" cy="5299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4" name="Titel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Ventrikeltachycardie</a:t>
            </a:r>
          </a:p>
        </p:txBody>
      </p:sp>
      <p:sp>
        <p:nvSpPr>
          <p:cNvPr id="105475" name="Tijdelijke aanduiding voor afbeelding 9"/>
          <p:cNvSpPr>
            <a:spLocks noGrp="1" noTextEdit="1"/>
          </p:cNvSpPr>
          <p:nvPr>
            <p:ph type="pic" idx="1"/>
          </p:nvPr>
        </p:nvSpPr>
        <p:spPr/>
      </p:sp>
      <p:pic>
        <p:nvPicPr>
          <p:cNvPr id="105476" name="Picture 2" descr="ecg-0023.jpg                                                   00000012030523_1242                    00000000:"/>
          <p:cNvPicPr>
            <a:picLocks noChangeAspect="1" noChangeArrowheads="1"/>
          </p:cNvPicPr>
          <p:nvPr/>
        </p:nvPicPr>
        <p:blipFill>
          <a:blip r:embed="rId3">
            <a:lum bright="20000"/>
          </a:blip>
          <a:srcRect/>
          <a:stretch>
            <a:fillRect/>
          </a:stretch>
        </p:blipFill>
        <p:spPr bwMode="auto">
          <a:xfrm>
            <a:off x="0" y="0"/>
            <a:ext cx="9144000" cy="5516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/>
          </p:cNvGrpSpPr>
          <p:nvPr/>
        </p:nvGrpSpPr>
        <p:grpSpPr bwMode="auto">
          <a:xfrm>
            <a:off x="2667000" y="3429000"/>
            <a:ext cx="1600200" cy="457200"/>
            <a:chOff x="1680" y="2160"/>
            <a:chExt cx="1008" cy="288"/>
          </a:xfrm>
        </p:grpSpPr>
        <p:sp>
          <p:nvSpPr>
            <p:cNvPr id="105479" name="Line 4"/>
            <p:cNvSpPr>
              <a:spLocks noChangeShapeType="1"/>
            </p:cNvSpPr>
            <p:nvPr/>
          </p:nvSpPr>
          <p:spPr bwMode="auto">
            <a:xfrm flipH="1" flipV="1">
              <a:off x="2544" y="2160"/>
              <a:ext cx="144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5480" name="Line 5"/>
            <p:cNvSpPr>
              <a:spLocks noChangeShapeType="1"/>
            </p:cNvSpPr>
            <p:nvPr/>
          </p:nvSpPr>
          <p:spPr bwMode="auto">
            <a:xfrm flipH="1" flipV="1">
              <a:off x="1680" y="2160"/>
              <a:ext cx="144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5481" name="Line 6"/>
            <p:cNvSpPr>
              <a:spLocks noChangeShapeType="1"/>
            </p:cNvSpPr>
            <p:nvPr/>
          </p:nvSpPr>
          <p:spPr bwMode="auto">
            <a:xfrm flipH="1" flipV="1">
              <a:off x="2112" y="2160"/>
              <a:ext cx="144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</p:grpSp>
      <p:sp>
        <p:nvSpPr>
          <p:cNvPr id="21" name="Titel 8"/>
          <p:cNvSpPr txBox="1">
            <a:spLocks/>
          </p:cNvSpPr>
          <p:nvPr/>
        </p:nvSpPr>
        <p:spPr bwMode="auto">
          <a:xfrm>
            <a:off x="1944688" y="5362575"/>
            <a:ext cx="5486400" cy="5667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eaLnBrk="0" hangingPunct="0">
              <a:defRPr/>
            </a:pPr>
            <a:r>
              <a:rPr lang="nl-NL" sz="2000" b="1">
                <a:latin typeface="+mj-lt"/>
                <a:ea typeface="+mj-ea"/>
                <a:cs typeface="+mj-cs"/>
              </a:rPr>
              <a:t>Ventrikeltachycardie</a:t>
            </a:r>
            <a:endParaRPr lang="nl-NL" sz="2000" b="1" dirty="0"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498" name="Titel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Ventrikeltachycardie</a:t>
            </a:r>
          </a:p>
        </p:txBody>
      </p:sp>
      <p:sp>
        <p:nvSpPr>
          <p:cNvPr id="106499" name="Tijdelijke aanduiding voor afbeelding 9"/>
          <p:cNvSpPr>
            <a:spLocks noGrp="1" noTextEdit="1"/>
          </p:cNvSpPr>
          <p:nvPr>
            <p:ph type="pic" idx="1"/>
          </p:nvPr>
        </p:nvSpPr>
        <p:spPr/>
      </p:sp>
      <p:pic>
        <p:nvPicPr>
          <p:cNvPr id="106500" name="Picture 2" descr="ecg-0023.jpg                                                   00000012030523_1242                    00000000:"/>
          <p:cNvPicPr>
            <a:picLocks noChangeAspect="1" noChangeArrowheads="1"/>
          </p:cNvPicPr>
          <p:nvPr/>
        </p:nvPicPr>
        <p:blipFill>
          <a:blip r:embed="rId3">
            <a:lum bright="20000"/>
          </a:blip>
          <a:srcRect/>
          <a:stretch>
            <a:fillRect/>
          </a:stretch>
        </p:blipFill>
        <p:spPr bwMode="auto">
          <a:xfrm>
            <a:off x="0" y="0"/>
            <a:ext cx="9144000" cy="5516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/>
          </p:cNvGrpSpPr>
          <p:nvPr/>
        </p:nvGrpSpPr>
        <p:grpSpPr bwMode="auto">
          <a:xfrm>
            <a:off x="2667000" y="3429000"/>
            <a:ext cx="1600200" cy="457200"/>
            <a:chOff x="1680" y="2160"/>
            <a:chExt cx="1008" cy="288"/>
          </a:xfrm>
        </p:grpSpPr>
        <p:sp>
          <p:nvSpPr>
            <p:cNvPr id="106510" name="Line 4"/>
            <p:cNvSpPr>
              <a:spLocks noChangeShapeType="1"/>
            </p:cNvSpPr>
            <p:nvPr/>
          </p:nvSpPr>
          <p:spPr bwMode="auto">
            <a:xfrm flipH="1" flipV="1">
              <a:off x="2544" y="2160"/>
              <a:ext cx="144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6511" name="Line 5"/>
            <p:cNvSpPr>
              <a:spLocks noChangeShapeType="1"/>
            </p:cNvSpPr>
            <p:nvPr/>
          </p:nvSpPr>
          <p:spPr bwMode="auto">
            <a:xfrm flipH="1" flipV="1">
              <a:off x="1680" y="2160"/>
              <a:ext cx="144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6512" name="Line 6"/>
            <p:cNvSpPr>
              <a:spLocks noChangeShapeType="1"/>
            </p:cNvSpPr>
            <p:nvPr/>
          </p:nvSpPr>
          <p:spPr bwMode="auto">
            <a:xfrm flipH="1" flipV="1">
              <a:off x="2112" y="2160"/>
              <a:ext cx="144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</p:grpSp>
      <p:pic>
        <p:nvPicPr>
          <p:cNvPr id="106502" name="Picture 2" descr="ecg-0010.jpg                                                   00000012030523_1242                    00000000:"/>
          <p:cNvPicPr>
            <a:picLocks noChangeAspect="1" noChangeArrowheads="1"/>
          </p:cNvPicPr>
          <p:nvPr/>
        </p:nvPicPr>
        <p:blipFill>
          <a:blip r:embed="rId4">
            <a:lum bright="-20000" contrast="30000"/>
          </a:blip>
          <a:srcRect r="2438"/>
          <a:stretch>
            <a:fillRect/>
          </a:stretch>
        </p:blipFill>
        <p:spPr bwMode="auto">
          <a:xfrm>
            <a:off x="0" y="0"/>
            <a:ext cx="9144000" cy="556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3" name="Group 15"/>
          <p:cNvGrpSpPr>
            <a:grpSpLocks/>
          </p:cNvGrpSpPr>
          <p:nvPr/>
        </p:nvGrpSpPr>
        <p:grpSpPr bwMode="auto">
          <a:xfrm>
            <a:off x="2057400" y="685800"/>
            <a:ext cx="2003425" cy="457200"/>
            <a:chOff x="1296" y="432"/>
            <a:chExt cx="1262" cy="288"/>
          </a:xfrm>
        </p:grpSpPr>
        <p:sp>
          <p:nvSpPr>
            <p:cNvPr id="106505" name="Line 5"/>
            <p:cNvSpPr>
              <a:spLocks noChangeShapeType="1"/>
            </p:cNvSpPr>
            <p:nvPr/>
          </p:nvSpPr>
          <p:spPr bwMode="auto">
            <a:xfrm flipH="1">
              <a:off x="1872" y="432"/>
              <a:ext cx="110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6506" name="Line 6"/>
            <p:cNvSpPr>
              <a:spLocks noChangeShapeType="1"/>
            </p:cNvSpPr>
            <p:nvPr/>
          </p:nvSpPr>
          <p:spPr bwMode="auto">
            <a:xfrm flipH="1">
              <a:off x="1296" y="432"/>
              <a:ext cx="110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6507" name="Line 7"/>
            <p:cNvSpPr>
              <a:spLocks noChangeShapeType="1"/>
            </p:cNvSpPr>
            <p:nvPr/>
          </p:nvSpPr>
          <p:spPr bwMode="auto">
            <a:xfrm flipH="1">
              <a:off x="1584" y="432"/>
              <a:ext cx="110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6508" name="Line 8"/>
            <p:cNvSpPr>
              <a:spLocks noChangeShapeType="1"/>
            </p:cNvSpPr>
            <p:nvPr/>
          </p:nvSpPr>
          <p:spPr bwMode="auto">
            <a:xfrm flipH="1">
              <a:off x="2160" y="432"/>
              <a:ext cx="110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  <p:sp>
          <p:nvSpPr>
            <p:cNvPr id="106509" name="Line 9"/>
            <p:cNvSpPr>
              <a:spLocks noChangeShapeType="1"/>
            </p:cNvSpPr>
            <p:nvPr/>
          </p:nvSpPr>
          <p:spPr bwMode="auto">
            <a:xfrm flipH="1">
              <a:off x="2448" y="432"/>
              <a:ext cx="110" cy="28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 wrap="none" anchor="ctr"/>
            <a:lstStyle/>
            <a:p>
              <a:endParaRPr lang="nl-NL"/>
            </a:p>
          </p:txBody>
        </p:sp>
      </p:grpSp>
      <p:sp>
        <p:nvSpPr>
          <p:cNvPr id="21" name="Titel 8"/>
          <p:cNvSpPr txBox="1">
            <a:spLocks/>
          </p:cNvSpPr>
          <p:nvPr/>
        </p:nvSpPr>
        <p:spPr bwMode="auto">
          <a:xfrm>
            <a:off x="1944688" y="5434013"/>
            <a:ext cx="5486400" cy="566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eaLnBrk="0" hangingPunct="0">
              <a:defRPr/>
            </a:pPr>
            <a:r>
              <a:rPr lang="nl-NL" sz="2000" b="1">
                <a:latin typeface="+mj-lt"/>
                <a:ea typeface="+mj-ea"/>
                <a:cs typeface="+mj-cs"/>
              </a:rPr>
              <a:t>Ventrikeltachycardie</a:t>
            </a:r>
            <a:endParaRPr lang="nl-NL" sz="2000" b="1" dirty="0"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8547" name="Picture 9" descr="&#10;img230.jpg                                                     00030F7CMacintosh HD                   BBA748FD: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42844" y="1357298"/>
            <a:ext cx="8858280" cy="35411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Breed  complex tachycardie</a:t>
            </a:r>
          </a:p>
        </p:txBody>
      </p:sp>
      <p:sp>
        <p:nvSpPr>
          <p:cNvPr id="107523" name="Tijdelijke aanduiding voor inhoud 2"/>
          <p:cNvSpPr>
            <a:spLocks noGrp="1"/>
          </p:cNvSpPr>
          <p:nvPr>
            <p:ph idx="1"/>
          </p:nvPr>
        </p:nvSpPr>
        <p:spPr>
          <a:xfrm>
            <a:off x="3571875" y="285750"/>
            <a:ext cx="5111750" cy="585311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nl-NL" smtClean="0"/>
              <a:t>Typisch jongere patiënt</a:t>
            </a:r>
          </a:p>
          <a:p>
            <a:endParaRPr lang="nl-NL" smtClean="0"/>
          </a:p>
          <a:p>
            <a:r>
              <a:rPr lang="nl-NL" smtClean="0"/>
              <a:t>SVT:</a:t>
            </a:r>
          </a:p>
          <a:p>
            <a:pPr lvl="1"/>
            <a:r>
              <a:rPr lang="nl-NL" smtClean="0"/>
              <a:t>AVNRT</a:t>
            </a:r>
          </a:p>
          <a:p>
            <a:pPr lvl="1"/>
            <a:r>
              <a:rPr lang="nl-NL" smtClean="0"/>
              <a:t>Boezemfibrilleren</a:t>
            </a:r>
          </a:p>
          <a:p>
            <a:pPr lvl="1"/>
            <a:r>
              <a:rPr lang="nl-NL" smtClean="0"/>
              <a:t>Boezemflutter</a:t>
            </a:r>
          </a:p>
          <a:p>
            <a:pPr lvl="1"/>
            <a:r>
              <a:rPr lang="nl-NL" smtClean="0"/>
              <a:t>AVNRT</a:t>
            </a:r>
          </a:p>
          <a:p>
            <a:pPr lvl="1"/>
            <a:endParaRPr lang="nl-NL" smtClean="0"/>
          </a:p>
          <a:p>
            <a:r>
              <a:rPr lang="nl-NL" smtClean="0"/>
              <a:t>+ aberrantie:</a:t>
            </a:r>
          </a:p>
          <a:p>
            <a:pPr lvl="1"/>
            <a:r>
              <a:rPr lang="nl-NL" smtClean="0"/>
              <a:t>LBTB</a:t>
            </a:r>
          </a:p>
          <a:p>
            <a:pPr lvl="1"/>
            <a:r>
              <a:rPr lang="nl-NL" smtClean="0"/>
              <a:t>RBTB</a:t>
            </a:r>
          </a:p>
          <a:p>
            <a:pPr lvl="1"/>
            <a:endParaRPr lang="nl-NL" smtClean="0"/>
          </a:p>
        </p:txBody>
      </p:sp>
      <p:sp>
        <p:nvSpPr>
          <p:cNvPr id="107524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Ventrikeltachycardie</a:t>
            </a:r>
          </a:p>
          <a:p>
            <a:pPr>
              <a:buFontTx/>
              <a:buChar char="-"/>
            </a:pPr>
            <a:r>
              <a:rPr lang="nl-NL" b="1" smtClean="0"/>
              <a:t>SVT met aberrante geleiding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Ventrikelfibrilleren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Ventrikelflutter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AVRT/WPW</a:t>
            </a:r>
          </a:p>
          <a:p>
            <a:pPr>
              <a:buFontTx/>
              <a:buChar char="-"/>
            </a:pPr>
            <a:r>
              <a:rPr lang="nl-NL" smtClean="0">
                <a:solidFill>
                  <a:srgbClr val="00B0F0"/>
                </a:solidFill>
              </a:rPr>
              <a:t>(anders…)</a:t>
            </a:r>
          </a:p>
          <a:p>
            <a:pPr>
              <a:buFontTx/>
              <a:buChar char="-"/>
            </a:pPr>
            <a:endParaRPr lang="nl-NL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570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Breed  complex tachycardie</a:t>
            </a:r>
          </a:p>
        </p:txBody>
      </p:sp>
      <p:sp>
        <p:nvSpPr>
          <p:cNvPr id="109572" name="Tijdelijke aanduiding voor tekst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pPr>
              <a:buFontTx/>
              <a:buChar char="-"/>
            </a:pPr>
            <a:r>
              <a:rPr lang="nl-NL" dirty="0" smtClean="0">
                <a:solidFill>
                  <a:srgbClr val="00B0F0"/>
                </a:solidFill>
              </a:rPr>
              <a:t>Ventrikeltachycardie</a:t>
            </a:r>
          </a:p>
          <a:p>
            <a:pPr>
              <a:buFontTx/>
              <a:buChar char="-"/>
            </a:pPr>
            <a:r>
              <a:rPr lang="nl-NL" dirty="0" smtClean="0">
                <a:solidFill>
                  <a:srgbClr val="00B0F0"/>
                </a:solidFill>
              </a:rPr>
              <a:t>SVT met </a:t>
            </a:r>
            <a:r>
              <a:rPr lang="nl-NL" dirty="0" err="1" smtClean="0">
                <a:solidFill>
                  <a:srgbClr val="00B0F0"/>
                </a:solidFill>
              </a:rPr>
              <a:t>aberrante</a:t>
            </a:r>
            <a:r>
              <a:rPr lang="nl-NL" dirty="0" smtClean="0">
                <a:solidFill>
                  <a:srgbClr val="00B0F0"/>
                </a:solidFill>
              </a:rPr>
              <a:t> geleiding</a:t>
            </a:r>
          </a:p>
          <a:p>
            <a:pPr>
              <a:buFontTx/>
              <a:buChar char="-"/>
            </a:pPr>
            <a:r>
              <a:rPr lang="nl-NL" b="1" dirty="0" smtClean="0"/>
              <a:t>Ventrikelfibrilleren</a:t>
            </a:r>
          </a:p>
          <a:p>
            <a:pPr>
              <a:buFontTx/>
              <a:buChar char="-"/>
            </a:pPr>
            <a:r>
              <a:rPr lang="nl-NL" dirty="0" err="1" smtClean="0">
                <a:solidFill>
                  <a:srgbClr val="00B0F0"/>
                </a:solidFill>
              </a:rPr>
              <a:t>Ventrikelflutter</a:t>
            </a:r>
            <a:endParaRPr lang="nl-NL" dirty="0" smtClean="0">
              <a:solidFill>
                <a:srgbClr val="00B0F0"/>
              </a:solidFill>
            </a:endParaRPr>
          </a:p>
          <a:p>
            <a:pPr>
              <a:buFontTx/>
              <a:buChar char="-"/>
            </a:pPr>
            <a:r>
              <a:rPr lang="nl-NL" dirty="0" smtClean="0">
                <a:solidFill>
                  <a:srgbClr val="00B0F0"/>
                </a:solidFill>
              </a:rPr>
              <a:t>AVRT</a:t>
            </a:r>
          </a:p>
          <a:p>
            <a:pPr>
              <a:buFontTx/>
              <a:buChar char="-"/>
            </a:pPr>
            <a:r>
              <a:rPr lang="nl-NL" dirty="0" smtClean="0">
                <a:solidFill>
                  <a:srgbClr val="00B0F0"/>
                </a:solidFill>
              </a:rPr>
              <a:t>(anders…)</a:t>
            </a:r>
          </a:p>
          <a:p>
            <a:pPr>
              <a:buFontTx/>
              <a:buChar char="-"/>
            </a:pPr>
            <a:endParaRPr lang="nl-NL" dirty="0" smtClean="0"/>
          </a:p>
        </p:txBody>
      </p:sp>
      <p:sp>
        <p:nvSpPr>
          <p:cNvPr id="5" name="Tijdelijke aanduiding voor inhoud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0594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0"/>
            <a:ext cx="9144000" cy="646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0595" name="Titel 1"/>
          <p:cNvSpPr>
            <a:spLocks noGrp="1"/>
          </p:cNvSpPr>
          <p:nvPr>
            <p:ph type="title"/>
          </p:nvPr>
        </p:nvSpPr>
        <p:spPr>
          <a:xfrm>
            <a:off x="1403350" y="6092825"/>
            <a:ext cx="5486400" cy="566738"/>
          </a:xfrm>
        </p:spPr>
        <p:txBody>
          <a:bodyPr/>
          <a:lstStyle/>
          <a:p>
            <a:r>
              <a:rPr lang="nl-NL" sz="2400" b="0" smtClean="0"/>
              <a:t>Ventrikelfibrilleren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Titel 1"/>
          <p:cNvSpPr>
            <a:spLocks noGrp="1"/>
          </p:cNvSpPr>
          <p:nvPr>
            <p:ph type="title" idx="4294967295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/>
          <a:p>
            <a:pPr algn="l"/>
            <a:r>
              <a:rPr lang="nl-NL" sz="2400" b="1" smtClean="0"/>
              <a:t>Breed  complex tachycardie</a:t>
            </a:r>
          </a:p>
        </p:txBody>
      </p:sp>
      <p:sp>
        <p:nvSpPr>
          <p:cNvPr id="111619" name="Tijdelijke aanduiding voor tekst 3"/>
          <p:cNvSpPr>
            <a:spLocks noGrp="1"/>
          </p:cNvSpPr>
          <p:nvPr>
            <p:ph type="body" sz="half" idx="4294967295"/>
          </p:nvPr>
        </p:nvSpPr>
        <p:spPr>
          <a:xfrm>
            <a:off x="457200" y="1435100"/>
            <a:ext cx="3008313" cy="4691063"/>
          </a:xfrm>
        </p:spPr>
        <p:txBody>
          <a:bodyPr/>
          <a:lstStyle/>
          <a:p>
            <a:pPr marL="0" indent="0">
              <a:buFontTx/>
              <a:buChar char="-"/>
            </a:pPr>
            <a:r>
              <a:rPr lang="nl-NL" sz="2000" smtClean="0">
                <a:solidFill>
                  <a:srgbClr val="00B0F0"/>
                </a:solidFill>
              </a:rPr>
              <a:t>Ventrikeltachycardie</a:t>
            </a:r>
          </a:p>
          <a:p>
            <a:pPr marL="0" indent="0">
              <a:buFontTx/>
              <a:buChar char="-"/>
            </a:pPr>
            <a:r>
              <a:rPr lang="nl-NL" sz="2000" smtClean="0">
                <a:solidFill>
                  <a:srgbClr val="00B0F0"/>
                </a:solidFill>
              </a:rPr>
              <a:t>SVT met aberrante geleiding</a:t>
            </a:r>
          </a:p>
          <a:p>
            <a:pPr marL="0" indent="0">
              <a:buFontTx/>
              <a:buChar char="-"/>
            </a:pPr>
            <a:r>
              <a:rPr lang="nl-NL" sz="2000" smtClean="0">
                <a:solidFill>
                  <a:srgbClr val="00B0F0"/>
                </a:solidFill>
              </a:rPr>
              <a:t>Ventrikelfibrilleren</a:t>
            </a:r>
          </a:p>
          <a:p>
            <a:pPr marL="0" indent="0">
              <a:buFontTx/>
              <a:buChar char="-"/>
            </a:pPr>
            <a:r>
              <a:rPr lang="nl-NL" sz="2000" b="1" smtClean="0"/>
              <a:t>Ventrikelflutter</a:t>
            </a:r>
          </a:p>
          <a:p>
            <a:pPr marL="0" indent="0">
              <a:buFontTx/>
              <a:buChar char="-"/>
            </a:pPr>
            <a:r>
              <a:rPr lang="nl-NL" sz="2000" smtClean="0">
                <a:solidFill>
                  <a:srgbClr val="00B0F0"/>
                </a:solidFill>
              </a:rPr>
              <a:t>AVRT/WPW</a:t>
            </a:r>
          </a:p>
          <a:p>
            <a:pPr marL="0" indent="0">
              <a:buFontTx/>
              <a:buChar char="-"/>
            </a:pPr>
            <a:r>
              <a:rPr lang="nl-NL" sz="2000" smtClean="0">
                <a:solidFill>
                  <a:srgbClr val="00B0F0"/>
                </a:solidFill>
              </a:rPr>
              <a:t>(anders…)</a:t>
            </a:r>
          </a:p>
          <a:p>
            <a:pPr marL="0" indent="0">
              <a:buFontTx/>
              <a:buChar char="-"/>
            </a:pPr>
            <a:endParaRPr lang="nl-NL" sz="20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42" name="Picture 2"/>
          <p:cNvPicPr>
            <a:picLocks noChangeAspect="1" noChangeArrowheads="1"/>
          </p:cNvPicPr>
          <p:nvPr/>
        </p:nvPicPr>
        <p:blipFill>
          <a:blip r:embed="rId3">
            <a:lum bright="-10000" contrast="20000"/>
          </a:blip>
          <a:srcRect/>
          <a:stretch>
            <a:fillRect/>
          </a:stretch>
        </p:blipFill>
        <p:spPr bwMode="auto">
          <a:xfrm>
            <a:off x="0" y="500063"/>
            <a:ext cx="9144000" cy="56118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Titel 3"/>
          <p:cNvSpPr>
            <a:spLocks noGrp="1"/>
          </p:cNvSpPr>
          <p:nvPr>
            <p:ph type="title" idx="4294967295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/>
          <a:p>
            <a:pPr algn="l"/>
            <a:r>
              <a:rPr lang="nl-NL" sz="2400" b="1" smtClean="0"/>
              <a:t>Extrasystolen</a:t>
            </a:r>
          </a:p>
        </p:txBody>
      </p:sp>
      <p:sp>
        <p:nvSpPr>
          <p:cNvPr id="99331" name="Tijdelijke aanduiding voor tekst 5"/>
          <p:cNvSpPr>
            <a:spLocks noGrp="1"/>
          </p:cNvSpPr>
          <p:nvPr>
            <p:ph type="body" sz="half" idx="4294967295"/>
          </p:nvPr>
        </p:nvSpPr>
        <p:spPr>
          <a:xfrm>
            <a:off x="457200" y="1435100"/>
            <a:ext cx="3008313" cy="4691063"/>
          </a:xfrm>
        </p:spPr>
        <p:txBody>
          <a:bodyPr/>
          <a:lstStyle/>
          <a:p>
            <a:pPr marL="0" indent="0">
              <a:buFontTx/>
              <a:buChar char="-"/>
            </a:pPr>
            <a:r>
              <a:rPr lang="nl-NL" sz="2000" dirty="0" smtClean="0"/>
              <a:t>Boezemextrasystole</a:t>
            </a:r>
          </a:p>
          <a:p>
            <a:pPr marL="400050" lvl="1" indent="0">
              <a:buNone/>
            </a:pPr>
            <a:r>
              <a:rPr lang="nl-NL" sz="1600" dirty="0" smtClean="0"/>
              <a:t>Non-compensatoire pauze</a:t>
            </a:r>
          </a:p>
          <a:p>
            <a:pPr marL="0" indent="0">
              <a:buFontTx/>
              <a:buChar char="-"/>
            </a:pPr>
            <a:r>
              <a:rPr lang="nl-NL" sz="2000" dirty="0" smtClean="0"/>
              <a:t>Ventrikelextrasystole</a:t>
            </a:r>
          </a:p>
          <a:p>
            <a:pPr marL="400050" lvl="1" indent="0">
              <a:buNone/>
            </a:pPr>
            <a:r>
              <a:rPr lang="nl-NL" sz="1600" dirty="0" smtClean="0"/>
              <a:t>Compensatoire pauze</a:t>
            </a:r>
          </a:p>
          <a:p>
            <a:pPr marL="0" indent="0">
              <a:buFont typeface="Arial" charset="0"/>
              <a:buNone/>
            </a:pPr>
            <a:endParaRPr lang="nl-NL" sz="2000" dirty="0" smtClean="0"/>
          </a:p>
        </p:txBody>
      </p:sp>
      <p:pic>
        <p:nvPicPr>
          <p:cNvPr id="99332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857625" y="1976438"/>
            <a:ext cx="4572000" cy="1079500"/>
          </a:xfrm>
          <a:prstGeom prst="rect">
            <a:avLst/>
          </a:prstGeom>
          <a:noFill/>
          <a:ln w="9525">
            <a:solidFill>
              <a:schemeClr val="accent1"/>
            </a:solidFill>
            <a:miter lim="800000"/>
            <a:headEnd/>
            <a:tailEnd/>
          </a:ln>
        </p:spPr>
      </p:pic>
      <p:pic>
        <p:nvPicPr>
          <p:cNvPr id="99333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929063" y="4000500"/>
            <a:ext cx="4557712" cy="1276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smtClean="0"/>
              <a:t>Escaperitme</a:t>
            </a:r>
            <a:endParaRPr lang="nl-NL" dirty="0"/>
          </a:p>
        </p:txBody>
      </p:sp>
      <p:pic>
        <p:nvPicPr>
          <p:cNvPr id="4" name="Tijdelijke aanduiding voor inhoud 3" descr="Pacemaker_rates.png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428596" y="642918"/>
            <a:ext cx="7875093" cy="590632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57158" y="1571612"/>
            <a:ext cx="8401050" cy="4591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 smtClean="0"/>
              <a:t>parasytolie</a:t>
            </a:r>
            <a:endParaRPr lang="nl-NL" dirty="0"/>
          </a:p>
        </p:txBody>
      </p:sp>
      <p:pic>
        <p:nvPicPr>
          <p:cNvPr id="4" name="Afbeelding 3" descr="Paraystole_rhythmstrip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500174"/>
            <a:ext cx="9144000" cy="5149259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Titel 1"/>
          <p:cNvSpPr>
            <a:spLocks noGrp="1"/>
          </p:cNvSpPr>
          <p:nvPr>
            <p:ph type="title" idx="4294967295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/>
          <a:p>
            <a:pPr algn="l" eaLnBrk="1" hangingPunct="1">
              <a:defRPr/>
            </a:pPr>
            <a:r>
              <a:rPr lang="nl-NL" sz="4000" b="1" cap="all" dirty="0" smtClean="0"/>
              <a:t>Quiz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8002" name="Picture 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908050"/>
            <a:ext cx="9144000" cy="5183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9026" name="Picture 4"/>
          <p:cNvPicPr>
            <a:picLocks noGrp="1" noChangeAspect="1" noChangeArrowheads="1"/>
          </p:cNvPicPr>
          <p:nvPr>
            <p:ph idx="4294967295"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1112838"/>
            <a:ext cx="9144000" cy="5195887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4930" name="Picture 4"/>
          <p:cNvPicPr>
            <a:picLocks noGrp="1" noChangeAspect="1" noChangeArrowheads="1"/>
          </p:cNvPicPr>
          <p:nvPr>
            <p:ph sz="half" idx="4294967295"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981075"/>
            <a:ext cx="9144000" cy="496728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5954" name="Picture 4"/>
          <p:cNvPicPr>
            <a:picLocks noGrp="1" noChangeAspect="1" noChangeArrowheads="1"/>
          </p:cNvPicPr>
          <p:nvPr>
            <p:ph idx="4294967295"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0"/>
            <a:ext cx="3559175" cy="685800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6978" name="Picture 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1628775"/>
            <a:ext cx="9144000" cy="4256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0050" name="Picture 4" descr="Smeerdijk LV"/>
          <p:cNvPicPr>
            <a:picLocks noGrp="1" noChangeAspect="1" noChangeArrowheads="1"/>
          </p:cNvPicPr>
          <p:nvPr>
            <p:ph idx="4294967295"/>
          </p:nvPr>
        </p:nvPicPr>
        <p:blipFill>
          <a:blip r:embed="rId3"/>
          <a:srcRect/>
          <a:stretch>
            <a:fillRect/>
          </a:stretch>
        </p:blipFill>
        <p:spPr>
          <a:xfrm>
            <a:off x="457200" y="912813"/>
            <a:ext cx="8229600" cy="4573587"/>
          </a:xfrm>
        </p:spPr>
      </p:pic>
    </p:spTree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810" name="Titel 3"/>
          <p:cNvSpPr>
            <a:spLocks noGrp="1"/>
          </p:cNvSpPr>
          <p:nvPr>
            <p:ph type="title" idx="4294967295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/>
          <a:p>
            <a:pPr algn="l"/>
            <a:endParaRPr lang="nl-NL" sz="2000" b="1" smtClean="0"/>
          </a:p>
        </p:txBody>
      </p:sp>
      <p:sp>
        <p:nvSpPr>
          <p:cNvPr id="119811" name="Tijdelijke aanduiding voor afbeelding 4"/>
          <p:cNvSpPr>
            <a:spLocks noGrp="1" noTextEdit="1"/>
          </p:cNvSpPr>
          <p:nvPr>
            <p:ph idx="4294967295"/>
          </p:nvPr>
        </p:nvSpPr>
        <p:spPr>
          <a:xfrm>
            <a:off x="1792288" y="612775"/>
            <a:ext cx="5486400" cy="4114800"/>
          </a:xfrm>
        </p:spPr>
        <p:txBody>
          <a:bodyPr/>
          <a:lstStyle/>
          <a:p>
            <a:endParaRPr lang="nl-NL"/>
          </a:p>
        </p:txBody>
      </p:sp>
      <p:sp>
        <p:nvSpPr>
          <p:cNvPr id="119812" name="Tijdelijke aanduiding voor tekst 5"/>
          <p:cNvSpPr>
            <a:spLocks noGrp="1"/>
          </p:cNvSpPr>
          <p:nvPr>
            <p:ph type="body" sz="half" idx="4294967295"/>
          </p:nvPr>
        </p:nvSpPr>
        <p:spPr>
          <a:xfrm>
            <a:off x="1792288" y="5367338"/>
            <a:ext cx="5486400" cy="804862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nl-NL" sz="1400" smtClean="0"/>
          </a:p>
        </p:txBody>
      </p:sp>
      <p:pic>
        <p:nvPicPr>
          <p:cNvPr id="119813" name="Picture 2"/>
          <p:cNvPicPr>
            <a:picLocks noChangeAspect="1" noChangeArrowheads="1"/>
          </p:cNvPicPr>
          <p:nvPr/>
        </p:nvPicPr>
        <p:blipFill>
          <a:blip r:embed="rId3">
            <a:lum bright="-20000" contrast="20000"/>
          </a:blip>
          <a:srcRect/>
          <a:stretch>
            <a:fillRect/>
          </a:stretch>
        </p:blipFill>
        <p:spPr bwMode="auto">
          <a:xfrm>
            <a:off x="0" y="428625"/>
            <a:ext cx="9144000" cy="6332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858" name="Picture 4" descr="Anterosept2"/>
          <p:cNvPicPr>
            <a:picLocks noGrp="1" noChangeAspect="1" noChangeArrowheads="1"/>
          </p:cNvPicPr>
          <p:nvPr>
            <p:ph/>
          </p:nvPr>
        </p:nvPicPr>
        <p:blipFill>
          <a:blip r:embed="rId3">
            <a:lum bright="-20000" contrast="10000"/>
          </a:blip>
          <a:srcRect/>
          <a:stretch>
            <a:fillRect/>
          </a:stretch>
        </p:blipFill>
        <p:spPr>
          <a:xfrm>
            <a:off x="0" y="866775"/>
            <a:ext cx="9144000" cy="5226050"/>
          </a:xfrm>
        </p:spPr>
      </p:pic>
    </p:spTree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 bwMode="auto">
          <a:xfrm>
            <a:off x="457200" y="815874"/>
            <a:ext cx="8229600" cy="476905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 bwMode="auto">
          <a:xfrm>
            <a:off x="457200" y="629694"/>
            <a:ext cx="8229600" cy="51414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4690" name="Picture 2" descr="rbbb lad af"/>
          <p:cNvPicPr>
            <a:picLocks noGrp="1" noChangeAspect="1" noChangeArrowheads="1"/>
          </p:cNvPicPr>
          <p:nvPr>
            <p:ph idx="1"/>
          </p:nvPr>
        </p:nvPicPr>
        <p:blipFill>
          <a:blip r:embed="rId3"/>
          <a:srcRect/>
          <a:stretch>
            <a:fillRect/>
          </a:stretch>
        </p:blipFill>
        <p:spPr>
          <a:xfrm>
            <a:off x="0" y="1300163"/>
            <a:ext cx="9144000" cy="5126037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Grp="1" noChangeAspect="1" noChangeArrowheads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 bwMode="auto">
          <a:xfrm>
            <a:off x="825825" y="274638"/>
            <a:ext cx="7492350" cy="5851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9" name="Picture 3"/>
          <p:cNvPicPr>
            <a:picLocks noGrp="1" noChangeAspect="1" noChangeArrowheads="1"/>
          </p:cNvPicPr>
          <p:nvPr>
            <p:ph/>
          </p:nvPr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92" y="477838"/>
            <a:ext cx="8229415" cy="544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-thema">
  <a:themeElements>
    <a:clrScheme name="Kanto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to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-thema">
  <a:themeElements>
    <a:clrScheme name="Kanto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to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-thema">
  <a:themeElements>
    <a:clrScheme name="Kanto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to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7224</TotalTime>
  <Words>1074</Words>
  <Application>Microsoft Office PowerPoint</Application>
  <PresentationFormat>Diavoorstelling (4:3)</PresentationFormat>
  <Paragraphs>485</Paragraphs>
  <Slides>79</Slides>
  <Notes>79</Notes>
  <HiddenSlides>0</HiddenSlides>
  <MMClips>0</MMClips>
  <ScaleCrop>false</ScaleCrop>
  <HeadingPairs>
    <vt:vector size="4" baseType="variant">
      <vt:variant>
        <vt:lpstr>Thema</vt:lpstr>
      </vt:variant>
      <vt:variant>
        <vt:i4>1</vt:i4>
      </vt:variant>
      <vt:variant>
        <vt:lpstr>Diatitels</vt:lpstr>
      </vt:variant>
      <vt:variant>
        <vt:i4>79</vt:i4>
      </vt:variant>
    </vt:vector>
  </HeadingPairs>
  <TitlesOfParts>
    <vt:vector size="80" baseType="lpstr">
      <vt:lpstr>Office-thema</vt:lpstr>
      <vt:lpstr>Dag 3 Basiscursus ECG  Jonas de Jong Voorzitter Stichting Cardionetworks</vt:lpstr>
      <vt:lpstr>Dia 2</vt:lpstr>
      <vt:lpstr>Cursusoverzicht</vt:lpstr>
      <vt:lpstr>Cardionetworks</vt:lpstr>
      <vt:lpstr>Programma</vt:lpstr>
      <vt:lpstr>7+2 stappenplan</vt:lpstr>
      <vt:lpstr>Ischemie</vt:lpstr>
      <vt:lpstr>Geleidingsstoornissen</vt:lpstr>
      <vt:lpstr>Dia 9</vt:lpstr>
      <vt:lpstr>Dia 10</vt:lpstr>
      <vt:lpstr>ritmestoornissen</vt:lpstr>
      <vt:lpstr>Indeling ritmestoornissen Naar oorsprong</vt:lpstr>
      <vt:lpstr>Dia 13</vt:lpstr>
      <vt:lpstr>Dia 14</vt:lpstr>
      <vt:lpstr>Dia 15</vt:lpstr>
      <vt:lpstr>Supraventriculaire Ritmestoornissen Sinusknoop</vt:lpstr>
      <vt:lpstr>Smal complex tachycardie</vt:lpstr>
      <vt:lpstr>Dia 18</vt:lpstr>
      <vt:lpstr>Dia 19</vt:lpstr>
      <vt:lpstr>Dia 20</vt:lpstr>
      <vt:lpstr>Geen SR Wat nu?</vt:lpstr>
      <vt:lpstr>Smal complex tachycardie</vt:lpstr>
      <vt:lpstr>Dia 23</vt:lpstr>
      <vt:lpstr>Dia 24</vt:lpstr>
      <vt:lpstr>Dia 25</vt:lpstr>
      <vt:lpstr>Dia 26</vt:lpstr>
      <vt:lpstr>Smal complex tachycardie</vt:lpstr>
      <vt:lpstr>Dia 28</vt:lpstr>
      <vt:lpstr>Dia 29</vt:lpstr>
      <vt:lpstr>Smal complex tachycardie</vt:lpstr>
      <vt:lpstr>Re-entry</vt:lpstr>
      <vt:lpstr>Re-entry</vt:lpstr>
      <vt:lpstr>Re-entry</vt:lpstr>
      <vt:lpstr>Re-entry</vt:lpstr>
      <vt:lpstr>Dia 35</vt:lpstr>
      <vt:lpstr>Dia 36</vt:lpstr>
      <vt:lpstr>Dia 37</vt:lpstr>
      <vt:lpstr>Dia 38</vt:lpstr>
      <vt:lpstr>Dia 39</vt:lpstr>
      <vt:lpstr>Dia 40</vt:lpstr>
      <vt:lpstr>Dia 41</vt:lpstr>
      <vt:lpstr>Dia 42</vt:lpstr>
      <vt:lpstr>Ventriculaire ritmestoornissen</vt:lpstr>
      <vt:lpstr>Dia 44</vt:lpstr>
      <vt:lpstr>Dia 45</vt:lpstr>
      <vt:lpstr>Breed  complex tachycardie</vt:lpstr>
      <vt:lpstr>VT</vt:lpstr>
      <vt:lpstr>Dia 48</vt:lpstr>
      <vt:lpstr>VT</vt:lpstr>
      <vt:lpstr>VT</vt:lpstr>
      <vt:lpstr>VT</vt:lpstr>
      <vt:lpstr>VT</vt:lpstr>
      <vt:lpstr>Dia 53</vt:lpstr>
      <vt:lpstr>Ventrikeltachycardie</vt:lpstr>
      <vt:lpstr>Ventrikeltachycardie</vt:lpstr>
      <vt:lpstr>Dia 56</vt:lpstr>
      <vt:lpstr>Breed  complex tachycardie</vt:lpstr>
      <vt:lpstr>Breed  complex tachycardie</vt:lpstr>
      <vt:lpstr>Ventrikelfibrilleren</vt:lpstr>
      <vt:lpstr>Breed  complex tachycardie</vt:lpstr>
      <vt:lpstr>Dia 61</vt:lpstr>
      <vt:lpstr>Extrasystolen</vt:lpstr>
      <vt:lpstr>Escaperitme</vt:lpstr>
      <vt:lpstr>Dia 64</vt:lpstr>
      <vt:lpstr>parasytolie</vt:lpstr>
      <vt:lpstr>Quiz</vt:lpstr>
      <vt:lpstr>Dia 67</vt:lpstr>
      <vt:lpstr>Dia 68</vt:lpstr>
      <vt:lpstr>Dia 69</vt:lpstr>
      <vt:lpstr>Dia 70</vt:lpstr>
      <vt:lpstr>Dia 71</vt:lpstr>
      <vt:lpstr>Dia 72</vt:lpstr>
      <vt:lpstr>Dia 73</vt:lpstr>
      <vt:lpstr>Dia 74</vt:lpstr>
      <vt:lpstr>Dia 75</vt:lpstr>
      <vt:lpstr>Dia 76</vt:lpstr>
      <vt:lpstr>Dia 77</vt:lpstr>
      <vt:lpstr>Dia 78</vt:lpstr>
      <vt:lpstr>Dia 79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ECGpedia ECG cursus</dc:title>
  <dc:subject>ECG cursus</dc:subject>
  <dc:creator>Cardionetworks</dc:creator>
  <cp:keywords>ECG</cp:keywords>
  <cp:lastModifiedBy>Jonas</cp:lastModifiedBy>
  <cp:revision>307</cp:revision>
  <dcterms:created xsi:type="dcterms:W3CDTF">2007-07-01T21:58:57Z</dcterms:created>
  <dcterms:modified xsi:type="dcterms:W3CDTF">2009-05-13T14:01:10Z</dcterms:modified>
</cp:coreProperties>
</file>